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5"/>
    <p:sldMasterId id="2147483695" r:id="rId6"/>
    <p:sldMasterId id="2147483704" r:id="rId7"/>
    <p:sldMasterId id="2147483713" r:id="rId8"/>
    <p:sldMasterId id="2147483724" r:id="rId9"/>
  </p:sldMasterIdLst>
  <p:notesMasterIdLst>
    <p:notesMasterId r:id="rId58"/>
  </p:notesMasterIdLst>
  <p:sldIdLst>
    <p:sldId id="1747256941" r:id="rId10"/>
    <p:sldId id="1747256903" r:id="rId11"/>
    <p:sldId id="1747256887" r:id="rId12"/>
    <p:sldId id="1747256693" r:id="rId13"/>
    <p:sldId id="1747256897" r:id="rId14"/>
    <p:sldId id="1747256898" r:id="rId15"/>
    <p:sldId id="1747256899" r:id="rId16"/>
    <p:sldId id="1747256900" r:id="rId17"/>
    <p:sldId id="1747256922" r:id="rId18"/>
    <p:sldId id="1747256938" r:id="rId19"/>
    <p:sldId id="1747256892" r:id="rId20"/>
    <p:sldId id="1747256698" r:id="rId21"/>
    <p:sldId id="1747256701" r:id="rId22"/>
    <p:sldId id="1747256702" r:id="rId23"/>
    <p:sldId id="1747256944" r:id="rId24"/>
    <p:sldId id="1747256945" r:id="rId25"/>
    <p:sldId id="558" r:id="rId26"/>
    <p:sldId id="560" r:id="rId27"/>
    <p:sldId id="1747256683" r:id="rId28"/>
    <p:sldId id="1747256879" r:id="rId29"/>
    <p:sldId id="1747256706" r:id="rId30"/>
    <p:sldId id="579" r:id="rId31"/>
    <p:sldId id="1747256926" r:id="rId32"/>
    <p:sldId id="1747256927" r:id="rId33"/>
    <p:sldId id="1747256928" r:id="rId34"/>
    <p:sldId id="1747256904" r:id="rId35"/>
    <p:sldId id="1747256906" r:id="rId36"/>
    <p:sldId id="1747256907" r:id="rId37"/>
    <p:sldId id="1747256908" r:id="rId38"/>
    <p:sldId id="1747256909" r:id="rId39"/>
    <p:sldId id="1747256910" r:id="rId40"/>
    <p:sldId id="1747256911" r:id="rId41"/>
    <p:sldId id="1747256912" r:id="rId42"/>
    <p:sldId id="1747256937" r:id="rId43"/>
    <p:sldId id="1747256913" r:id="rId44"/>
    <p:sldId id="1747256914" r:id="rId45"/>
    <p:sldId id="1747256919" r:id="rId46"/>
    <p:sldId id="1747256920" r:id="rId47"/>
    <p:sldId id="1747256921" r:id="rId48"/>
    <p:sldId id="1747256923" r:id="rId49"/>
    <p:sldId id="1747256929" r:id="rId50"/>
    <p:sldId id="1747256930" r:id="rId51"/>
    <p:sldId id="1747256931" r:id="rId52"/>
    <p:sldId id="1747256932" r:id="rId53"/>
    <p:sldId id="1747256711" r:id="rId54"/>
    <p:sldId id="1747256901" r:id="rId55"/>
    <p:sldId id="1747256902" r:id="rId56"/>
    <p:sldId id="174725694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312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pos="7368" userDrawn="1">
          <p15:clr>
            <a:srgbClr val="A4A3A4"/>
          </p15:clr>
        </p15:guide>
        <p15:guide id="6" orient="horz" pos="144" userDrawn="1">
          <p15:clr>
            <a:srgbClr val="A4A3A4"/>
          </p15:clr>
        </p15:guide>
        <p15:guide id="7" orient="horz" pos="240" userDrawn="1">
          <p15:clr>
            <a:srgbClr val="A4A3A4"/>
          </p15:clr>
        </p15:guide>
        <p15:guide id="8" orient="horz" pos="1008" userDrawn="1">
          <p15:clr>
            <a:srgbClr val="A4A3A4"/>
          </p15:clr>
        </p15:guide>
        <p15:guide id="9" orient="horz" pos="3936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risty Seals" initials="CS" lastIdx="3" clrIdx="6">
    <p:extLst/>
  </p:cmAuthor>
  <p:cmAuthor id="1" name="Marie Becker" initials="MB" lastIdx="6" clrIdx="0">
    <p:extLst/>
  </p:cmAuthor>
  <p:cmAuthor id="8" name="Sarah Khatib" initials="SK" lastIdx="1" clrIdx="7">
    <p:extLst/>
  </p:cmAuthor>
  <p:cmAuthor id="2" name="Megan Capel" initials="MC" lastIdx="6" clrIdx="1"/>
  <p:cmAuthor id="3" name="spantry@clinicaloptions.com" initials="s" lastIdx="3" clrIdx="2">
    <p:extLst/>
  </p:cmAuthor>
  <p:cmAuthor id="4" name="Jill Sakai" initials="JS" lastIdx="39" clrIdx="3">
    <p:extLst/>
  </p:cmAuthor>
  <p:cmAuthor id="5" name="Terrence Fagan" initials="TF" lastIdx="10" clrIdx="4">
    <p:extLst/>
  </p:cmAuthor>
  <p:cmAuthor id="6" name="CLINICALOPTIONS\tquill" initials="C" lastIdx="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9A0"/>
    <a:srgbClr val="015873"/>
    <a:srgbClr val="F2F4F8"/>
    <a:srgbClr val="D2D9E4"/>
    <a:srgbClr val="00823B"/>
    <a:srgbClr val="445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823" autoAdjust="0"/>
    <p:restoredTop sz="78705" autoAdjust="0"/>
  </p:normalViewPr>
  <p:slideViewPr>
    <p:cSldViewPr snapToGrid="0">
      <p:cViewPr>
        <p:scale>
          <a:sx n="50" d="100"/>
          <a:sy n="50" d="100"/>
        </p:scale>
        <p:origin x="-1622" y="-701"/>
      </p:cViewPr>
      <p:guideLst>
        <p:guide orient="horz" pos="144"/>
        <p:guide orient="horz" pos="240"/>
        <p:guide orient="horz" pos="1008"/>
        <p:guide orient="horz" pos="3936"/>
        <p:guide orient="horz" pos="4032"/>
        <p:guide orient="horz" pos="4128"/>
        <p:guide pos="3840"/>
        <p:guide pos="312"/>
        <p:guide pos="456"/>
        <p:guide pos="7224"/>
        <p:guide pos="73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2365"/>
    </p:cViewPr>
  </p:sorterViewPr>
  <p:notesViewPr>
    <p:cSldViewPr snapToGrid="0">
      <p:cViewPr>
        <p:scale>
          <a:sx n="87" d="100"/>
          <a:sy n="87" d="100"/>
        </p:scale>
        <p:origin x="3840" y="3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22-12-07T15:41:30.077" idx="1">
    <p:pos x="7241" y="1009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B6083-56E8-4974-9E08-F061834FACDB}" type="datetimeFigureOut">
              <a:rPr lang="en-US" smtClean="0"/>
              <a:t>16-Feb-23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96168-57AC-48CE-A8B5-A45A2A5B2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9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DC, dendritic cells; GVHD, graft-vs-host disease; GVL, graft vs leukemia; HSC, hematopoietic stem cells; NK cells, natural killer cells.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7C94D-547F-AD49-80C6-996ECCEF33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74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xmlns="" id="{B53030C8-25E6-4E4D-99E2-4FB0CE519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xmlns="" id="{115ABDB7-6115-4D48-A14A-99BEDEBE8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dirty="0">
                <a:latin typeface="Arial" panose="020B0604020202020204" pitchFamily="34" charset="0"/>
              </a:rPr>
              <a:t>GI, gastrointestinal; GVHD, graft-vs-host disease; IL, interleukin; PD, progressive disease; SD, stable disease.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xmlns="" id="{92B70E01-4A7F-4542-854F-F68A2031F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B0F353-0749-47EF-8017-2574E38E2E98}" type="slidenum">
              <a:rPr lang="en-US" altLang="en-US" b="0" smtClean="0"/>
              <a:pPr/>
              <a:t>11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14332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xmlns="" id="{05ECB93F-6A0D-4F9F-85DB-7C2916B34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xmlns="" id="{DE956CFB-9928-43F5-802C-40DBC56C2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BSA, body surface area; cGVHD, chronic graft-vs-host disease; NIH, National Institutes of Health; PD, progressive disease; SD, stable disease.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xmlns="" id="{333DE76E-0258-4AAF-8EB0-8973736FAB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2D49F-1F85-40AB-AFE1-7A0B615EBCE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10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238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AE, adverse event, cGVHD, chronic graft-vs-host disease; ORR, overall response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008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AE, adverse event; BAT, best available therapy; cGVHD, chronic graft-vs-host disease; RUX, ruxolitinib.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84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AE, adverse event; ALT, alanine aminotransferase; BAT, best available therapy; Cr, creatinine; RUX, ruxolitinib.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684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cGVHD, chronic graft-vs-host disease; LPA, lysophosphatidic acid; ROCK, Rho-associated coil-coil kinase; SRF, serum response factor; TGF-</a:t>
            </a:r>
            <a:r>
              <a:rPr lang="el-GR" i="1" dirty="0"/>
              <a:t>β</a:t>
            </a:r>
            <a:r>
              <a:rPr lang="en-US" i="1" dirty="0"/>
              <a:t>, tumor growth factor </a:t>
            </a:r>
            <a:r>
              <a:rPr lang="el-GR" i="1" dirty="0"/>
              <a:t>β</a:t>
            </a:r>
            <a:r>
              <a:rPr lang="en-US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43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rgbClr val="000000"/>
                </a:solidFill>
              </a:rPr>
              <a:t>alloSCT, allogeneic stem cell transplantation </a:t>
            </a:r>
            <a:r>
              <a:rPr lang="en-US" i="1" dirty="0"/>
              <a:t>c</a:t>
            </a:r>
            <a:r>
              <a:rPr lang="en-US" altLang="en-US" i="1" dirty="0">
                <a:solidFill>
                  <a:srgbClr val="000000"/>
                </a:solidFill>
              </a:rPr>
              <a:t>GVHD, chronic graft-vs-host disease; </a:t>
            </a:r>
            <a:r>
              <a:rPr lang="en-US" i="1" dirty="0"/>
              <a:t>DoR, duration of response; FFS, failure-free survival; LSS, </a:t>
            </a:r>
            <a:r>
              <a:rPr lang="en-US" altLang="en-US" b="0" i="1" dirty="0"/>
              <a:t>Lee Symptom Scale; </a:t>
            </a:r>
            <a:r>
              <a:rPr lang="en-US" i="1" dirty="0"/>
              <a:t>NIH, National Institutes of Health; PS, performance status; ORR, overall response rate; OS, overall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58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AE, adverse event; SAE, serious adverse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815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i="1" dirty="0"/>
              <a:t>cGVHD, chronic graft-vs-host disease; ORR, overall response rate.</a:t>
            </a:r>
          </a:p>
          <a:p>
            <a:pPr>
              <a:buSzPct val="100000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7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96FAA7C3-1C5A-462D-8AA6-8630024D2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011AB0-E35E-4C68-9E0C-C74D68BE6C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AB579BE7-AF79-4AFC-8B88-AEA3CCECB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0FE24ECC-B6DA-40C9-8EA9-B7A83B31E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dirty="0">
                <a:latin typeface="Arial" panose="020B0604020202020204" pitchFamily="34" charset="0"/>
                <a:ea typeface="MS PGothic" panose="020B0600070205080204" pitchFamily="34" charset="-128"/>
              </a:rPr>
              <a:t>a, acute; c, chronic; GVHD, graft-vs-host disease; GVL, graft vs leukemia.</a:t>
            </a: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303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r>
              <a:rPr lang="en-US" i="1" dirty="0"/>
              <a:t>BID, twice a day; DoR, duration of response; QD, once a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0274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sz="1100" i="1" dirty="0"/>
              <a:t>c</a:t>
            </a:r>
            <a:r>
              <a:rPr lang="en-US" altLang="en-US" sz="1100" i="1" dirty="0">
                <a:solidFill>
                  <a:srgbClr val="000000"/>
                </a:solidFill>
                <a:latin typeface="Calibri" panose="020F0502020204030204" pitchFamily="34" charset="0"/>
              </a:rPr>
              <a:t>GVHD, chronic graft-vs-host disease</a:t>
            </a:r>
            <a:r>
              <a:rPr lang="en-US" i="1" dirty="0"/>
              <a:t>; FFS, failure-free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0274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r>
              <a:rPr lang="en-US" i="0" dirty="0"/>
              <a:t>BID, twice a day; QD, once a day.</a:t>
            </a:r>
          </a:p>
          <a:p>
            <a:pPr>
              <a:buSzPct val="100000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0274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i="0" dirty="0"/>
              <a:t>BID, twice a day; CNI, calcineurin inhibitors; LSS, Lee Symptom Scale; QD, once a day.</a:t>
            </a:r>
          </a:p>
          <a:p>
            <a:pPr>
              <a:buSzPct val="100000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6885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none" dirty="0"/>
              <a:t>GVHD, graft-vs-host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60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1" u="none" dirty="0"/>
              <a:t>DLT, dose-limiting toxicity; GVHD, graft-vs-host disease; HSCT, hematopoietic stem cell transplantation; methotrexate</a:t>
            </a:r>
            <a:r>
              <a:rPr lang="en-US" i="1" u="none"/>
              <a:t>, MTX; </a:t>
            </a:r>
            <a:r>
              <a:rPr lang="en-US" i="1" u="none" dirty="0"/>
              <a:t>ORR, </a:t>
            </a:r>
            <a:r>
              <a:rPr lang="en-US" sz="1100" i="1" dirty="0"/>
              <a:t>overall response rate; </a:t>
            </a:r>
            <a:r>
              <a:rPr lang="en-US" i="1" u="none" dirty="0"/>
              <a:t>PR, partial response</a:t>
            </a:r>
            <a:r>
              <a:rPr lang="en-US" sz="1100" i="1" dirty="0"/>
              <a:t>.</a:t>
            </a:r>
            <a:endParaRPr lang="en-US" i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68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1" u="none" dirty="0"/>
              <a:t>BM, bone marrow; CR, complete response; GVHD, graft-vs-host disease; ORR, overall response rate; PR, partial response; RIC, reduced-intensity chemotherapy; tx,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92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1" u="none" dirty="0"/>
              <a:t>ALL, acute lymphocytic leukemia; AML, acute myeloid leukemia; BM, bone marrow; CML, chronic myeloid leukemia; ECOG, Eastern Cooperative Oncology Group; GVHD, graft-vs-host disease; HCT, hematopoietic stem cell transplant; HLA, human leukocyte antigens; MDS, myelodysplastic syndromes; MPD, myeloproliferative disorders; MPN, myeloproliferative neoplasms; NHL, non-Hodgkin lymphoma; PBSC, peripheral blood stem cell; PS, performance status.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5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1" u="none" dirty="0"/>
              <a:t>CR, complete response; GVHD, graft-vs-host disease; ORR, overall response rate; PR, partial response.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12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1" u="none" dirty="0"/>
              <a:t>AE, adverse event; GVHD, graft-vs-host disease; HSV, herpes simplex virus.</a:t>
            </a:r>
            <a:endParaRPr lang="en-US" dirty="0"/>
          </a:p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2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GVHD, graft-vs-host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64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1" u="none" dirty="0"/>
              <a:t>GVHD, graft-vs-host disease; ORR, overall response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65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Allo-HSCT, allogenic hematopoietic stem cell transplant; GVHD, graft-vs-host disease; IgG4, immunoglobulin G4.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85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GVHD, graft-vs-host disease; KPS, Karnofsky performance status; NIH, National Institutes of Health; ORR, overall response rate; RP2D, recommended phase II dose.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87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1" dirty="0"/>
              <a:t>CMV, cytomegalovirus; EBV, Epstein-Barr virus; GVHD, graft-vs-host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31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GVHD, graft-vs-host disease; LSS, </a:t>
            </a:r>
            <a:r>
              <a:rPr lang="en-US" b="0" i="1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Lee Symptom Scale;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NIH, National Institutes of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39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GVHD, graft-vs-host disease; LSS, Lee Symptom Scale; ORR, overall response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38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i="1" dirty="0">
                <a:solidFill>
                  <a:srgbClr val="000000"/>
                </a:solidFill>
                <a:latin typeface="Arial" panose="020B0604020202020204" pitchFamily="34" charset="0"/>
              </a:rPr>
              <a:t>GVHD, graft-vs-host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8369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BAT, best available therapy; BM, bone marrow; CR, complete response; GVHD, graft-vs-host disease; IL, interleukin; ORR, overall response rate; TFH, T follicular helper.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386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cGVHD, chronic graft-vs-host disease; NIH, National Institutes of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44B1-158A-4BF6-99BF-61DE2EB2E352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43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44B1-158A-4BF6-99BF-61DE2EB2E352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3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+mn-lt"/>
              </a:rPr>
              <a:t>Ab, antibody; BAFF, B-cell activating factor; CLP, common lymphoid progenitor; CSF-1, colony-stimulating factor 1; DC, dendritic cell; GCB, germinal center B-cells; GM-CSF, granulocyte-macrophage colony-stimulating factor; </a:t>
            </a:r>
            <a:r>
              <a:rPr lang="en-US" i="1" dirty="0"/>
              <a:t>GVHD, graft-vs-host disease; </a:t>
            </a:r>
            <a:r>
              <a:rPr lang="en-US" sz="1200" i="1" dirty="0">
                <a:latin typeface="+mn-lt"/>
              </a:rPr>
              <a:t>HSC, hematopoietic stem cell; IFNγ, interferon gamma; IL, interleukin; TFH, T-follicular helper cell; TGFβ, transforming growth factor beta; TN, naïve T-cells; TNF, tumor necrosis factor.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7C94D-547F-AD49-80C6-996ECCEF3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538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96168-57AC-48CE-A8B5-A45A2A5B242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+mn-lt"/>
              </a:rPr>
              <a:t>Ab, antibody; BAFF, B-cell activating factor; CLP, common lymphoid progenitor; CSF-1, colony-stimulating factor 1; DC, dendritic cell; GCB, germinal center B-cells; GM-CSF, granulocyte-macrophage colony-stimulating factor; </a:t>
            </a:r>
            <a:r>
              <a:rPr lang="en-US" i="1" dirty="0"/>
              <a:t>GVHD, graft-vs-host disease; </a:t>
            </a:r>
            <a:r>
              <a:rPr lang="en-US" sz="1200" i="1" dirty="0">
                <a:latin typeface="+mn-lt"/>
              </a:rPr>
              <a:t>HSC, hematopoietic stem cell; IFNγ, interferon gamma; IL, interleukin; TFH, T-follicular helper cell; TGFβ, transforming growth factor beta; TN, naïve T-cells; TNF, tumor necrosis factor.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7C94D-547F-AD49-80C6-996ECCEF3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+mn-lt"/>
              </a:rPr>
              <a:t>Ab, antibody; BAFF, B-cell activating factor; CLP, common lymphoid progenitor; CSF-1, colony-stimulating factor 1; DC, dendritic cell; GCB, germinal center B-cells; GM-CSF, granulocyte-macrophage colony-stimulating factor; </a:t>
            </a:r>
            <a:r>
              <a:rPr lang="en-US" i="1" dirty="0"/>
              <a:t>GVHD, graft-vs-host disease; </a:t>
            </a:r>
            <a:r>
              <a:rPr lang="en-US" sz="1200" i="1" dirty="0">
                <a:latin typeface="+mn-lt"/>
              </a:rPr>
              <a:t>HSC, hematopoietic stem cell; IFNγ, interferon gamma; IL, interleukin; TFH, T-follicular helper cell; TGFβ, transforming growth factor beta; TN, naïve T-cells; TNF, tumor necrosis factor.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7C94D-547F-AD49-80C6-996ECCEF3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2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+mn-lt"/>
              </a:rPr>
              <a:t>Ab, antibody; BAFF, B-cell activating factor; CLP, common lymphoid progenitor; CSF-1, colony-stimulating factor 1; DC, dendritic cell; GCB, germinal center B-cells; GM-CSF, granulocyte-macrophage colony-stimulating factor; </a:t>
            </a:r>
            <a:r>
              <a:rPr lang="en-US" i="1" dirty="0"/>
              <a:t>GVHD, graft-vs-host disease; </a:t>
            </a:r>
            <a:r>
              <a:rPr lang="en-US" sz="1200" i="1" dirty="0">
                <a:latin typeface="+mn-lt"/>
              </a:rPr>
              <a:t>HSC, hematopoietic stem cell; IFNγ, interferon gamma; IL, interleukin; TFH, T-follicular helper cell; TGFβ, transforming growth factor beta; TN, naïve T-cells; TNF, tumor necrosis factor.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7C94D-547F-AD49-80C6-996ECCEF3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412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CR, complete response; GVHD, graft-vs-host disease; MR, mixed response; NC, no change; P, progression; PR, partial response.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61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i="1" dirty="0">
                <a:solidFill>
                  <a:srgbClr val="080808"/>
                </a:solidFill>
                <a:cs typeface="Calibri" panose="020F0502020204030204" pitchFamily="34" charset="0"/>
              </a:rPr>
              <a:t>BAFF, B-cell activating factor; cGVHD, chronic graft-vs-host disease; CR, complete response; ORR, overall response rate.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>
              <a:defRPr/>
            </a:pPr>
            <a:fld id="{649EC2C3-49FC-43FC-822B-8E5C4DE8F2C5}" type="slidenum">
              <a:rPr lang="en-US" smtClean="0">
                <a:solidFill>
                  <a:prstClr val="black"/>
                </a:solidFill>
              </a:rPr>
              <a:pPr algn="r"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8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xmlns="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3E2287C-41C4-43B4-A3AF-BC848C328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3513" y="328761"/>
            <a:ext cx="2673350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1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1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04DEA507-47F0-47F5-8FDD-F2A67A5FC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A1E1C1F-8052-4D46-95F6-4763DA532C1B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0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6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6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80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F15D22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192E0BE1-26BC-407D-B1CF-75415D998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986DC48-4FA6-4EE5-809A-311FCAB745D3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199828E-9944-45B0-9FE6-AFE44FC8F08F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47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AE0D20-52C4-48A2-89D4-172F2B1999E4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Rectangle 55">
            <a:extLst>
              <a:ext uri="{FF2B5EF4-FFF2-40B4-BE49-F238E27FC236}">
                <a16:creationId xmlns:a16="http://schemas.microsoft.com/office/drawing/2014/main" xmlns="" id="{BF36614D-B8F2-481E-A87C-8DAC5BE930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6515A54-8674-49F7-B1B4-23E0F7F8AB6D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1AE0BAE1-3D36-4D10-A7AD-BD8590621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32" y="5361711"/>
            <a:ext cx="2307155" cy="12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33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18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04DEA507-47F0-47F5-8FDD-F2A67A5FC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A1E1C1F-8052-4D46-95F6-4763DA532C1B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85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38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9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86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75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162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F15D22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192E0BE1-26BC-407D-B1CF-75415D998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986DC48-4FA6-4EE5-809A-311FCAB745D3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199828E-9944-45B0-9FE6-AFE44FC8F08F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343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96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80EB246-0392-4BB5-B5BD-C999CA9A71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3513" y="328761"/>
            <a:ext cx="2673350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5">
            <a:extLst>
              <a:ext uri="{FF2B5EF4-FFF2-40B4-BE49-F238E27FC236}">
                <a16:creationId xmlns:a16="http://schemas.microsoft.com/office/drawing/2014/main" xmlns="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069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54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231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08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8F5BC429-EAC7-4533-B9FA-23A682DDD531}"/>
              </a:ext>
            </a:extLst>
          </p:cNvPr>
          <p:cNvGrpSpPr/>
          <p:nvPr userDrawn="1"/>
        </p:nvGrpSpPr>
        <p:grpSpPr>
          <a:xfrm rot="5400000">
            <a:off x="5943588" y="1201916"/>
            <a:ext cx="9492503" cy="3004324"/>
            <a:chOff x="3296773" y="0"/>
            <a:chExt cx="9324052" cy="2314937"/>
          </a:xfrm>
          <a:solidFill>
            <a:srgbClr val="002060">
              <a:alpha val="56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14DF2DA-2381-4C1B-9364-982D58141523}"/>
                </a:ext>
              </a:extLst>
            </p:cNvPr>
            <p:cNvSpPr/>
            <p:nvPr/>
          </p:nvSpPr>
          <p:spPr>
            <a:xfrm>
              <a:off x="10715503" y="0"/>
              <a:ext cx="1892461" cy="2327797"/>
            </a:xfrm>
            <a:custGeom>
              <a:avLst/>
              <a:gdLst>
                <a:gd name="connsiteX0" fmla="*/ 1478344 w 1892461"/>
                <a:gd name="connsiteY0" fmla="*/ 2327798 h 2327797"/>
                <a:gd name="connsiteX1" fmla="*/ 1892461 w 1892461"/>
                <a:gd name="connsiteY1" fmla="*/ 2327798 h 2327797"/>
                <a:gd name="connsiteX2" fmla="*/ 1892461 w 1892461"/>
                <a:gd name="connsiteY2" fmla="*/ 0 h 2327797"/>
                <a:gd name="connsiteX3" fmla="*/ 0 w 1892461"/>
                <a:gd name="connsiteY3" fmla="*/ 0 h 23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461" h="2327797">
                  <a:moveTo>
                    <a:pt x="1478344" y="2327798"/>
                  </a:moveTo>
                  <a:lnTo>
                    <a:pt x="1892461" y="2327798"/>
                  </a:lnTo>
                  <a:lnTo>
                    <a:pt x="18924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4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8251EB2-F9AD-46B7-97C5-FDD3C49AC3C4}"/>
                </a:ext>
              </a:extLst>
            </p:cNvPr>
            <p:cNvSpPr/>
            <p:nvPr/>
          </p:nvSpPr>
          <p:spPr>
            <a:xfrm>
              <a:off x="3296773" y="0"/>
              <a:ext cx="9311191" cy="1163898"/>
            </a:xfrm>
            <a:custGeom>
              <a:avLst/>
              <a:gdLst>
                <a:gd name="connsiteX0" fmla="*/ 9311191 w 9311191"/>
                <a:gd name="connsiteY0" fmla="*/ 1163899 h 1163898"/>
                <a:gd name="connsiteX1" fmla="*/ 0 w 9311191"/>
                <a:gd name="connsiteY1" fmla="*/ 0 h 1163898"/>
                <a:gd name="connsiteX2" fmla="*/ 9311191 w 9311191"/>
                <a:gd name="connsiteY2" fmla="*/ 0 h 116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191" h="1163898">
                  <a:moveTo>
                    <a:pt x="9311191" y="1163899"/>
                  </a:moveTo>
                  <a:lnTo>
                    <a:pt x="0" y="0"/>
                  </a:lnTo>
                  <a:lnTo>
                    <a:pt x="9311191" y="0"/>
                  </a:lnTo>
                  <a:close/>
                </a:path>
              </a:pathLst>
            </a:custGeom>
            <a:grpFill/>
            <a:ln w="64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9290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32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346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xmlns="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64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4800" y="1443037"/>
            <a:ext cx="115824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>
              <a:lnSpc>
                <a:spcPct val="100000"/>
              </a:lnSpc>
              <a:buFont typeface="Arial" panose="020B0604020202020204" pitchFamily="34" charset="0"/>
              <a:buChar char="•"/>
              <a:defRPr sz="2400" baseline="0"/>
            </a:lvl1pPr>
            <a:lvl2pPr marL="800080" indent="-342891">
              <a:lnSpc>
                <a:spcPct val="100000"/>
              </a:lnSpc>
              <a:buFont typeface="Arial" panose="020B0604020202020204" pitchFamily="34" charset="0"/>
              <a:buChar char="–"/>
              <a:defRPr sz="2400"/>
            </a:lvl2pPr>
            <a:lvl3pPr marL="1257269" indent="-34289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2723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43840" y="6356352"/>
            <a:ext cx="9997440" cy="365125"/>
          </a:xfrm>
          <a:prstGeom prst="rect">
            <a:avLst/>
          </a:prstGeom>
        </p:spPr>
        <p:txBody>
          <a:bodyPr lIns="4572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59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351518" y="6607167"/>
            <a:ext cx="635959" cy="202604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5B47215-16D5-4E72-BB5C-B690CA30D202}" type="slidenum">
              <a:rPr lang="en-US" b="1" smtClean="0">
                <a:solidFill>
                  <a:srgbClr val="FFFFFF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448" y="213256"/>
            <a:ext cx="1099108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5519" y="5942837"/>
            <a:ext cx="10698480" cy="64922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[References]</a:t>
            </a:r>
          </a:p>
        </p:txBody>
      </p:sp>
    </p:spTree>
    <p:extLst>
      <p:ext uri="{BB962C8B-B14F-4D97-AF65-F5344CB8AC3E}">
        <p14:creationId xmlns:p14="http://schemas.microsoft.com/office/powerpoint/2010/main" val="34661309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xmlns="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3E2287C-41C4-43B4-A3AF-BC848C328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3513" y="328761"/>
            <a:ext cx="2673350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891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67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405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0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63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63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139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xmlns="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48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6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4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5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xmlns="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4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AE0D20-52C4-48A2-89D4-172F2B1999E4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Rectangle 55">
            <a:extLst>
              <a:ext uri="{FF2B5EF4-FFF2-40B4-BE49-F238E27FC236}">
                <a16:creationId xmlns:a16="http://schemas.microsoft.com/office/drawing/2014/main" xmlns="" id="{BF36614D-B8F2-481E-A87C-8DAC5BE930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6515A54-8674-49F7-B1B4-23E0F7F8AB6D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1AE0BAE1-3D36-4D10-A7AD-BD8590621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32" y="5361711"/>
            <a:ext cx="2307155" cy="12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5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923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23480E7-968A-48C7-8C6C-4C950E843AED}"/>
              </a:ext>
            </a:extLst>
          </p:cNvPr>
          <p:cNvCxnSpPr/>
          <p:nvPr/>
        </p:nvCxnSpPr>
        <p:spPr>
          <a:xfrm>
            <a:off x="1" y="674353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076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23480E7-968A-48C7-8C6C-4C950E843AED}"/>
              </a:ext>
            </a:extLst>
          </p:cNvPr>
          <p:cNvCxnSpPr/>
          <p:nvPr/>
        </p:nvCxnSpPr>
        <p:spPr>
          <a:xfrm>
            <a:off x="1" y="674353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63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27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836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349956" y="479426"/>
            <a:ext cx="10877550" cy="46513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latin typeface="+mj-lt"/>
              </a:rPr>
              <a:t>         </a:t>
            </a:r>
            <a:r>
              <a:rPr lang="en-US" sz="4400" dirty="0">
                <a:latin typeface="+mj-lt"/>
              </a:rPr>
              <a:t>Updating in treatment </a:t>
            </a:r>
          </a:p>
          <a:p>
            <a:pPr marL="0" indent="0" algn="ctr">
              <a:buNone/>
            </a:pPr>
            <a:r>
              <a:rPr lang="en-US" sz="4400" dirty="0">
                <a:latin typeface="+mj-lt"/>
              </a:rPr>
              <a:t>          chronic graft versus host disease (</a:t>
            </a:r>
            <a:r>
              <a:rPr lang="en-US" sz="4400" dirty="0" err="1">
                <a:latin typeface="+mj-lt"/>
              </a:rPr>
              <a:t>cGvHD</a:t>
            </a:r>
            <a:r>
              <a:rPr lang="en-US" sz="4400" dirty="0">
                <a:latin typeface="+mj-lt"/>
              </a:rPr>
              <a:t>)</a:t>
            </a:r>
            <a:endParaRPr lang="en-US" sz="4000" dirty="0">
              <a:latin typeface="+mj-lt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M. </a:t>
            </a:r>
            <a:r>
              <a:rPr lang="en-US" sz="4800" b="1" dirty="0" err="1">
                <a:solidFill>
                  <a:srgbClr val="0070C0"/>
                </a:solidFill>
              </a:rPr>
              <a:t>Shaheen</a:t>
            </a:r>
            <a:endParaRPr lang="en-US" sz="4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err="1"/>
              <a:t>MD.Hematologist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Tishreen</a:t>
            </a:r>
            <a:r>
              <a:rPr lang="en-US" b="1" dirty="0"/>
              <a:t> Hospital</a:t>
            </a:r>
          </a:p>
          <a:p>
            <a:pPr marL="0" indent="0" algn="ctr">
              <a:buNone/>
            </a:pPr>
            <a:r>
              <a:rPr lang="en-US" b="1" dirty="0"/>
              <a:t>08/12/2022</a:t>
            </a:r>
            <a:endParaRPr lang="ar-SA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A712055-5E88-4677-A5BD-81512AE397E0}"/>
              </a:ext>
            </a:extLst>
          </p:cNvPr>
          <p:cNvSpPr/>
          <p:nvPr/>
        </p:nvSpPr>
        <p:spPr bwMode="auto">
          <a:xfrm>
            <a:off x="140406" y="282399"/>
            <a:ext cx="1444801" cy="144480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46" b="-1846"/>
            </a:stretch>
          </a:blip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4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93AB2A-E00F-446C-AD37-2FD46952FB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Second-line cGVHD Treatment Options: Rituximab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87BA4-DD82-4A4B-B424-7F3409AC4BD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516063"/>
            <a:ext cx="5310188" cy="21034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/>
              <a:t>Rationale: </a:t>
            </a:r>
            <a:r>
              <a:rPr lang="en-US" sz="1800" dirty="0"/>
              <a:t>B-cell role in the pathogenesis of cGVHD → allo-antibody, BAFF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Murine studies demonstrate a role for B-cells in pathogenesis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Hypothesis: </a:t>
            </a:r>
            <a:r>
              <a:rPr lang="en-US" sz="1800" dirty="0"/>
              <a:t>B-cell depletion may be effective cGVHD therapy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6F18A60F-D7D1-4464-B9D8-DF0A1BCECAD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24613" y="1516063"/>
            <a:ext cx="5767387" cy="27035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Patients with extensive steroid-refractory cGVHD (N = 21) received rituximab 375 mg/m</a:t>
            </a:r>
            <a:r>
              <a:rPr lang="en-US" sz="1800" baseline="30000" dirty="0"/>
              <a:t>2</a:t>
            </a:r>
            <a:r>
              <a:rPr lang="en-US" sz="1800" dirty="0"/>
              <a:t>/wk for </a:t>
            </a:r>
            <a:br>
              <a:rPr lang="en-US" sz="1800" dirty="0"/>
            </a:br>
            <a:r>
              <a:rPr lang="en-US" sz="1800" dirty="0"/>
              <a:t>4 wk</a:t>
            </a:r>
            <a:r>
              <a:rPr lang="en-US" sz="1800" baseline="30000" dirty="0"/>
              <a:t>1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1 additional cycle permitted for patients with no response or an incomplete response 8 wk after first cycle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</a:t>
            </a:r>
            <a:r>
              <a:rPr lang="en-US" sz="1800" dirty="0">
                <a:solidFill>
                  <a:schemeClr val="bg1"/>
                </a:solidFill>
              </a:rPr>
              <a:t>ignificant changes: skin involvement (sclerodermatous and lichenoid), oral pharyngeal score, ocular Schirmer’s test, and rheumatologic symptoms</a:t>
            </a:r>
            <a:endParaRPr lang="en-US" sz="1800" dirty="0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xmlns="" id="{326CCC56-4E2A-4B8C-85A3-D65DE062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</a:rPr>
              <a:t>Zhang. Blood. 2006;101:2993. Srinivasan. Blood. 2012;119:1570. Cutler. Blood. 2006;108:756.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xmlns="" id="{BB578FB1-E84C-4B8F-A3B6-FC8F6D9C0246}"/>
              </a:ext>
            </a:extLst>
          </p:cNvPr>
          <p:cNvGraphicFramePr>
            <a:graphicFrameLocks/>
          </p:cNvGraphicFramePr>
          <p:nvPr/>
        </p:nvGraphicFramePr>
        <p:xfrm>
          <a:off x="728472" y="4123145"/>
          <a:ext cx="10735056" cy="207275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642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9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8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39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5563" indent="0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Parameter</a:t>
                      </a:r>
                      <a:endParaRPr lang="en-US" sz="1600" b="1" dirty="0">
                        <a:solidFill>
                          <a:srgbClr val="B5671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Entry</a:t>
                      </a:r>
                      <a:endParaRPr lang="en-US" sz="1600" b="1" dirty="0">
                        <a:solidFill>
                          <a:srgbClr val="B5671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Yr</a:t>
                      </a:r>
                      <a:endParaRPr lang="en-US" sz="1600" b="1" dirty="0">
                        <a:solidFill>
                          <a:srgbClr val="B5671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sz="1600" b="1" i="1" dirty="0">
                        <a:solidFill>
                          <a:srgbClr val="B5671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5563" indent="0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ORR, %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T="45734" marB="4573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T="45734" marB="4573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5563" indent="0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 rate, %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T="45734" marB="4573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45734" marB="4573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390">
                <a:tc>
                  <a:txBody>
                    <a:bodyPr/>
                    <a:lstStyle/>
                    <a:p>
                      <a:pPr marL="55563" indent="0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prednisone dose, mg/day</a:t>
                      </a:r>
                    </a:p>
                    <a:p>
                      <a:pPr marL="288925" indent="-168275">
                        <a:buFont typeface="Wingdings" panose="05000000000000000000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Discontinued prednisone, %</a:t>
                      </a:r>
                    </a:p>
                    <a:p>
                      <a:pPr marL="288925" indent="-168275">
                        <a:buFont typeface="Wingdings" panose="05000000000000000000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Prednisone dose reduction</a:t>
                      </a:r>
                      <a:r>
                        <a:rPr lang="en-US" sz="16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≥50%, %</a:t>
                      </a:r>
                    </a:p>
                    <a:p>
                      <a:pPr marL="288925" indent="-168275">
                        <a:buFont typeface="Wingdings" panose="05000000000000000000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lang="en-US" sz="16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change or higher dose, %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T="45734" marB="4573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T="45734" marB="4573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&lt;.001</a:t>
                      </a:r>
                    </a:p>
                  </a:txBody>
                  <a:tcPr marT="45734" marB="4573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63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9">
            <a:extLst>
              <a:ext uri="{FF2B5EF4-FFF2-40B4-BE49-F238E27FC236}">
                <a16:creationId xmlns:a16="http://schemas.microsoft.com/office/drawing/2014/main" xmlns="" id="{3A0942CC-5CCF-460E-8030-8C2AF1F48C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altLang="en-US" dirty="0">
                <a:solidFill>
                  <a:srgbClr val="015873"/>
                </a:solidFill>
              </a:rPr>
              <a:t>Second-line Chronic GVHD Treatment Options: </a:t>
            </a:r>
            <a:br>
              <a:rPr lang="en-US" altLang="en-US" dirty="0">
                <a:solidFill>
                  <a:srgbClr val="015873"/>
                </a:solidFill>
              </a:rPr>
            </a:br>
            <a:r>
              <a:rPr lang="en-US" altLang="en-US" dirty="0">
                <a:solidFill>
                  <a:srgbClr val="015873"/>
                </a:solidFill>
              </a:rPr>
              <a:t>Low-Dose IL-2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xmlns="" id="{FE18A8E3-562B-4C9C-956E-49ACE3F137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2788" cy="107315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Rationale: Impairment of Treg function is associated with chronic GVHD</a:t>
            </a:r>
          </a:p>
          <a:p>
            <a:pPr>
              <a:spcAft>
                <a:spcPts val="0"/>
              </a:spcAft>
            </a:pPr>
            <a:r>
              <a:rPr lang="en-US" sz="2600" dirty="0"/>
              <a:t>IL-2 is critical for normal Treg development, expansion, activity, and survival</a:t>
            </a:r>
          </a:p>
          <a:p>
            <a:pPr>
              <a:spcAft>
                <a:spcPts val="0"/>
              </a:spcAft>
            </a:pPr>
            <a:endParaRPr lang="en-US" sz="2600" dirty="0"/>
          </a:p>
        </p:txBody>
      </p:sp>
      <p:grpSp>
        <p:nvGrpSpPr>
          <p:cNvPr id="103428" name="Group 1">
            <a:extLst>
              <a:ext uri="{FF2B5EF4-FFF2-40B4-BE49-F238E27FC236}">
                <a16:creationId xmlns:a16="http://schemas.microsoft.com/office/drawing/2014/main" xmlns="" id="{87769046-445E-4D29-B54A-65BB0A507E62}"/>
              </a:ext>
            </a:extLst>
          </p:cNvPr>
          <p:cNvGrpSpPr>
            <a:grpSpLocks/>
          </p:cNvGrpSpPr>
          <p:nvPr/>
        </p:nvGrpSpPr>
        <p:grpSpPr bwMode="auto">
          <a:xfrm>
            <a:off x="2030250" y="2574924"/>
            <a:ext cx="7450138" cy="835025"/>
            <a:chOff x="599033" y="2490431"/>
            <a:chExt cx="7450311" cy="83479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42CA7C2D-7E57-4E59-BC1E-FBD44C8336F6}"/>
                </a:ext>
              </a:extLst>
            </p:cNvPr>
            <p:cNvSpPr/>
            <p:nvPr/>
          </p:nvSpPr>
          <p:spPr bwMode="auto">
            <a:xfrm>
              <a:off x="599033" y="2501540"/>
              <a:ext cx="3183269" cy="82368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7368" tIns="167368" rIns="167368" bIns="167368" spcCol="1270"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Patients with extensive </a:t>
              </a:r>
              <a:b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steroid-refractory chronic GVHD*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 = 35)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AC46DC0A-62B8-4321-BBC7-5B55355BCB33}"/>
                </a:ext>
              </a:extLst>
            </p:cNvPr>
            <p:cNvSpPr/>
            <p:nvPr/>
          </p:nvSpPr>
          <p:spPr bwMode="auto">
            <a:xfrm>
              <a:off x="4024938" y="2490431"/>
              <a:ext cx="4024406" cy="82368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7368" tIns="167368" rIns="167368" bIns="167368" spcCol="1270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Daily IL-2 1 x 10</a:t>
              </a:r>
              <a:r>
                <a:rPr lang="en-US" sz="1600" b="1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IU/m</a:t>
              </a:r>
              <a:r>
                <a:rPr lang="en-US" sz="1600" b="1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given SC for 12 wks followed by a mandatory 4-wk hiatus</a:t>
              </a:r>
            </a:p>
          </p:txBody>
        </p:sp>
      </p:grpSp>
      <p:sp>
        <p:nvSpPr>
          <p:cNvPr id="103429" name="Content Placeholder 3">
            <a:extLst>
              <a:ext uri="{FF2B5EF4-FFF2-40B4-BE49-F238E27FC236}">
                <a16:creationId xmlns:a16="http://schemas.microsoft.com/office/drawing/2014/main" xmlns="" id="{5DD314B9-027E-4628-9F5A-82078068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2" y="6337878"/>
            <a:ext cx="7496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AEDB76"/>
              </a:buClr>
              <a:buSzPct val="125000"/>
              <a:buNone/>
            </a:pPr>
            <a:r>
              <a: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Koreth. </a:t>
            </a:r>
            <a:r>
              <a:rPr lang="fi-FI" altLang="en-US" sz="1200" b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Blood. 2016;128:130</a:t>
            </a:r>
            <a:r>
              <a:rPr lang="is-IS" altLang="en-US" sz="1200" b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2. Koreth. NEJM. 2011;365:2055</a:t>
            </a:r>
            <a:r>
              <a:rPr lang="is-IS" altLang="en-US" sz="1400" b="0" dirty="0">
                <a:solidFill>
                  <a:schemeClr val="bg2"/>
                </a:solidFill>
                <a:ea typeface="Calibri" panose="020F0502020204030204" pitchFamily="34" charset="0"/>
              </a:rPr>
              <a:t>.</a:t>
            </a:r>
            <a:endParaRPr lang="en-US" altLang="en-US" sz="1400" b="0" dirty="0">
              <a:solidFill>
                <a:schemeClr val="bg2"/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AEDB76"/>
              </a:buClr>
              <a:buSzPct val="125000"/>
              <a:buNone/>
            </a:pPr>
            <a:endParaRPr lang="en-US" altLang="en-US" sz="1200" b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xmlns="" id="{DA264CD2-8E46-4773-9AAB-29E493EEE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5" y="3448051"/>
            <a:ext cx="1075798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latin typeface="+mj-lt"/>
              </a:rPr>
              <a:t>*</a:t>
            </a:r>
            <a:r>
              <a:rPr lang="en-US" altLang="en-US" sz="1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chronic GVHD despite ≥ 4 wks of immunosuppressants with ≥ 0.25 mg/kg/day prednisone prior 12 mos</a:t>
            </a:r>
            <a:r>
              <a:rPr lang="en-US" altLang="en-US" sz="1400" b="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xmlns="" id="{0DACBE4A-6743-4F47-861A-C6C45F9B8FA6}"/>
              </a:ext>
            </a:extLst>
          </p:cNvPr>
          <p:cNvGraphicFramePr>
            <a:graphicFrameLocks/>
          </p:cNvGraphicFramePr>
          <p:nvPr/>
        </p:nvGraphicFramePr>
        <p:xfrm>
          <a:off x="1613966" y="3846513"/>
          <a:ext cx="4243389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3105">
                  <a:extLst>
                    <a:ext uri="{9D8B030D-6E8A-4147-A177-3AD203B41FA5}">
                      <a16:colId xmlns:a16="http://schemas.microsoft.com/office/drawing/2014/main" xmlns="" val="3091307492"/>
                    </a:ext>
                  </a:extLst>
                </a:gridCol>
                <a:gridCol w="2290284">
                  <a:extLst>
                    <a:ext uri="{9D8B030D-6E8A-4147-A177-3AD203B41FA5}">
                      <a16:colId xmlns:a16="http://schemas.microsoft.com/office/drawing/2014/main" xmlns="" val="2455466044"/>
                    </a:ext>
                  </a:extLst>
                </a:gridCol>
              </a:tblGrid>
              <a:tr h="36199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Response,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30485515"/>
                  </a:ext>
                </a:extLst>
              </a:tr>
              <a:tr h="3619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3847769"/>
                  </a:ext>
                </a:extLst>
              </a:tr>
              <a:tr h="3619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623632"/>
                  </a:ext>
                </a:extLst>
              </a:tr>
              <a:tr h="3619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15037"/>
                  </a:ext>
                </a:extLst>
              </a:tr>
              <a:tr h="3619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SD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197249"/>
                  </a:ext>
                </a:extLst>
              </a:tr>
              <a:tr h="3619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722868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xmlns="" id="{38F8E83E-E9E3-4984-B054-8B0A466C7E1F}"/>
              </a:ext>
            </a:extLst>
          </p:cNvPr>
          <p:cNvGraphicFramePr>
            <a:graphicFrameLocks/>
          </p:cNvGraphicFramePr>
          <p:nvPr/>
        </p:nvGraphicFramePr>
        <p:xfrm>
          <a:off x="5986300" y="3837018"/>
          <a:ext cx="4449343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2722">
                  <a:extLst>
                    <a:ext uri="{9D8B030D-6E8A-4147-A177-3AD203B41FA5}">
                      <a16:colId xmlns:a16="http://schemas.microsoft.com/office/drawing/2014/main" xmlns="" val="3091307492"/>
                    </a:ext>
                  </a:extLst>
                </a:gridCol>
                <a:gridCol w="1976621">
                  <a:extLst>
                    <a:ext uri="{9D8B030D-6E8A-4147-A177-3AD203B41FA5}">
                      <a16:colId xmlns:a16="http://schemas.microsoft.com/office/drawing/2014/main" xmlns="" val="2455466044"/>
                    </a:ext>
                  </a:extLst>
                </a:gridCol>
              </a:tblGrid>
              <a:tr h="36199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 by Site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n/N 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30485515"/>
                  </a:ext>
                </a:extLst>
              </a:tr>
              <a:tr h="3619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6/13 (46)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3847769"/>
                  </a:ext>
                </a:extLst>
              </a:tr>
              <a:tr h="3619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9/27 (33)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623632"/>
                  </a:ext>
                </a:extLst>
              </a:tr>
              <a:tr h="3619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3/10 (30)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15037"/>
                  </a:ext>
                </a:extLst>
              </a:tr>
              <a:tr h="3619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3/15 (20)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197249"/>
                  </a:ext>
                </a:extLst>
              </a:tr>
              <a:tr h="3619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Joint/fascia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4/23 (17)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72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95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itle 9">
            <a:extLst>
              <a:ext uri="{FF2B5EF4-FFF2-40B4-BE49-F238E27FC236}">
                <a16:creationId xmlns:a16="http://schemas.microsoft.com/office/drawing/2014/main" xmlns="" id="{F432C516-B385-4386-AE79-D15161073E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altLang="en-US" dirty="0">
                <a:solidFill>
                  <a:srgbClr val="015873"/>
                </a:solidFill>
              </a:rPr>
              <a:t>Phase IB/II Trial of Ibrutinib in cGVHD After Failure of Corticosteroids </a:t>
            </a:r>
          </a:p>
        </p:txBody>
      </p:sp>
      <p:sp>
        <p:nvSpPr>
          <p:cNvPr id="117762" name="Content Placeholder 7">
            <a:extLst>
              <a:ext uri="{FF2B5EF4-FFF2-40B4-BE49-F238E27FC236}">
                <a16:creationId xmlns:a16="http://schemas.microsoft.com/office/drawing/2014/main" xmlns="" id="{627366F3-31D5-4EDA-B933-5695464FAF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65263"/>
            <a:ext cx="10877550" cy="4557712"/>
          </a:xfrm>
        </p:spPr>
        <p:txBody>
          <a:bodyPr/>
          <a:lstStyle/>
          <a:p>
            <a:r>
              <a:rPr lang="en-US" altLang="en-US" sz="2200" dirty="0"/>
              <a:t>Open-label, multicenter phase IB/II trial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Recommended phase II dose identified was identified in phase I of the study</a:t>
            </a:r>
          </a:p>
          <a:p>
            <a:pPr lvl="1"/>
            <a:endParaRPr lang="en-US" altLang="en-US" sz="1600" dirty="0"/>
          </a:p>
          <a:p>
            <a:endParaRPr lang="en-US" altLang="en-US" sz="1800" dirty="0"/>
          </a:p>
          <a:p>
            <a:endParaRPr lang="en-US" altLang="en-US" sz="1800" b="1" dirty="0"/>
          </a:p>
          <a:p>
            <a:endParaRPr lang="en-US" altLang="en-US" sz="2200" b="1" dirty="0"/>
          </a:p>
          <a:p>
            <a:r>
              <a:rPr lang="en-US" altLang="en-US" sz="2200" b="1" dirty="0"/>
              <a:t>Primary endpoint: </a:t>
            </a:r>
            <a:r>
              <a:rPr lang="en-US" altLang="en-US" sz="2200" dirty="0"/>
              <a:t>cGVHD response per NIH 2005 response criteria</a:t>
            </a:r>
          </a:p>
          <a:p>
            <a:pPr defTabSz="457200" fontAlgn="base">
              <a:spcAft>
                <a:spcPct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Secondary endpoints: 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charset="0"/>
              </a:rPr>
              <a:t>rate of sustained response, change in Lee cGVHD symptom scale, change in corticosteroid dose, safety</a:t>
            </a:r>
          </a:p>
          <a:p>
            <a:pPr defTabSz="457200" fontAlgn="base">
              <a:spcAft>
                <a:spcPct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Exploratory endpoints: 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ＭＳ Ｐゴシック" charset="0"/>
              </a:rPr>
              <a:t>effect on lymphoid and myeloid signaling pathways and plasma cytokines and chemokines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EECBAEF-D9C6-4E3F-9914-789D04EC8B83}"/>
              </a:ext>
            </a:extLst>
          </p:cNvPr>
          <p:cNvSpPr/>
          <p:nvPr/>
        </p:nvSpPr>
        <p:spPr bwMode="auto">
          <a:xfrm>
            <a:off x="1058380" y="2033193"/>
            <a:ext cx="2786567" cy="25532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167368" tIns="167368" rIns="167368" bIns="167368" spcCol="127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with steroid-dependent/refractory cGVHD (&gt;25% BSA “erythematous rash” 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&gt;4 total mouth score),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≤3 prior treatments for cGVHD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42)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C64B69-2C5D-462C-B316-D384AB1381BF}"/>
              </a:ext>
            </a:extLst>
          </p:cNvPr>
          <p:cNvSpPr/>
          <p:nvPr/>
        </p:nvSpPr>
        <p:spPr>
          <a:xfrm>
            <a:off x="422277" y="6346826"/>
            <a:ext cx="5585118" cy="353943"/>
          </a:xfrm>
          <a:prstGeom prst="rect">
            <a:avLst/>
          </a:prstGeom>
        </p:spPr>
        <p:txBody>
          <a:bodyPr wrap="square" bIns="9144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Miklos</a:t>
            </a:r>
            <a:r>
              <a:rPr kumimoji="0" lang="is-I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Blood.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2017;130:2243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Waller. Biol Blood Marrow Transplant. 2019;25:2002.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7800" name="TextBox 2">
            <a:extLst>
              <a:ext uri="{FF2B5EF4-FFF2-40B4-BE49-F238E27FC236}">
                <a16:creationId xmlns:a16="http://schemas.microsoft.com/office/drawing/2014/main" xmlns="" id="{1446E4DD-E623-4D09-BEC8-1E064FCDA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461" y="2776227"/>
            <a:ext cx="22512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Until cGVHD progression or unacceptable toxicity</a:t>
            </a:r>
          </a:p>
        </p:txBody>
      </p:sp>
      <p:sp>
        <p:nvSpPr>
          <p:cNvPr id="47" name="Line 52">
            <a:extLst>
              <a:ext uri="{FF2B5EF4-FFF2-40B4-BE49-F238E27FC236}">
                <a16:creationId xmlns:a16="http://schemas.microsoft.com/office/drawing/2014/main" xmlns="" id="{71CE2826-034C-4023-8F75-B22EC9FB9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1092" y="3172361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xmlns="" id="{FCC7A36B-2FC5-4177-A0A2-30BB34E5E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3967" y="3172361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xmlns="" id="{D6CAED95-EBE1-4562-8E21-8D64F6F49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867" y="2840094"/>
            <a:ext cx="3356749" cy="703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Ibrutinib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420 mg</a:t>
            </a:r>
          </a:p>
        </p:txBody>
      </p:sp>
    </p:spTree>
    <p:extLst>
      <p:ext uri="{BB962C8B-B14F-4D97-AF65-F5344CB8AC3E}">
        <p14:creationId xmlns:p14="http://schemas.microsoft.com/office/powerpoint/2010/main" val="996055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21265-17B3-42D6-BF87-AE27A56377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Heatmap of Change in Biomarker Levels </a:t>
            </a:r>
            <a:br>
              <a:rPr lang="en-US" dirty="0">
                <a:solidFill>
                  <a:srgbClr val="015873"/>
                </a:solidFill>
              </a:rPr>
            </a:br>
            <a:r>
              <a:rPr lang="en-US" dirty="0">
                <a:solidFill>
                  <a:srgbClr val="015873"/>
                </a:solidFill>
              </a:rPr>
              <a:t>From Baseline by Time After Ibrutinib Dose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4B6CA9-C6E7-439C-A06F-5D97E734EB5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511300"/>
            <a:ext cx="5824538" cy="4678363"/>
          </a:xfrm>
        </p:spPr>
        <p:txBody>
          <a:bodyPr/>
          <a:lstStyle/>
          <a:p>
            <a:r>
              <a:rPr lang="en-US" sz="2800" dirty="0"/>
              <a:t>Biomarker analysis (n = 42) showed significant reductions in soluble plasma factors that are markers of inflammation and lymphocyte activation, chemotactic factors, and factors or associated with tissue fibrosis</a:t>
            </a:r>
          </a:p>
          <a:p>
            <a:r>
              <a:rPr lang="en-US" sz="2800" dirty="0"/>
              <a:t>The reductions occurred after ibrutinib administration with an overall downward trend maintained for measured time points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CC4808-7855-4E8A-A8D8-E11AD587254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"/>
          <a:stretch/>
        </p:blipFill>
        <p:spPr bwMode="auto">
          <a:xfrm>
            <a:off x="6425493" y="1505836"/>
            <a:ext cx="4883851" cy="4029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A5A36E-1CFB-4115-B6CB-88A403E9C262}"/>
              </a:ext>
            </a:extLst>
          </p:cNvPr>
          <p:cNvSpPr txBox="1"/>
          <p:nvPr/>
        </p:nvSpPr>
        <p:spPr bwMode="auto">
          <a:xfrm>
            <a:off x="6879326" y="5604836"/>
            <a:ext cx="46028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nn-NO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&lt;.05, **</a:t>
            </a:r>
            <a:r>
              <a:rPr kumimoji="0" lang="nn-NO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&lt;.01, ***</a:t>
            </a:r>
            <a:r>
              <a:rPr kumimoji="0" lang="nn-NO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&lt;. 001, ****</a:t>
            </a:r>
            <a:r>
              <a:rPr kumimoji="0" lang="nn-NO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&lt;.0001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values at each time point are expressed as a proportion of the baseline value.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123D98-A940-4701-8CF6-FD046EEBA419}"/>
              </a:ext>
            </a:extLst>
          </p:cNvPr>
          <p:cNvSpPr/>
          <p:nvPr/>
        </p:nvSpPr>
        <p:spPr>
          <a:xfrm>
            <a:off x="422277" y="6392546"/>
            <a:ext cx="6244337" cy="323165"/>
          </a:xfrm>
          <a:prstGeom prst="rect">
            <a:avLst/>
          </a:prstGeom>
        </p:spPr>
        <p:txBody>
          <a:bodyPr wrap="square" bIns="9144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Miklos. Blood. 2017;130:2243.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8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0252A-20F7-4CA1-BF52-06A2626801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Conclusions: Ibrutinib for cGVHD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CDBA5C-1F59-435C-9360-0B3A2550D6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Ibrutinib resulted in clinically meaningful and sustained responses in patients who have failed </a:t>
            </a:r>
            <a:r>
              <a:rPr lang="en-US" sz="2000" b="1" dirty="0">
                <a:solidFill>
                  <a:srgbClr val="0070C0"/>
                </a:solidFill>
                <a:latin typeface="Calibri"/>
              </a:rPr>
              <a:t>≥1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prior treatment for cGVHD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ORR: </a:t>
            </a:r>
            <a:r>
              <a:rPr lang="en-US" sz="1800" b="1" dirty="0">
                <a:solidFill>
                  <a:srgbClr val="0070C0"/>
                </a:solidFill>
                <a:latin typeface="Calibri"/>
              </a:rPr>
              <a:t>67%</a:t>
            </a:r>
          </a:p>
          <a:p>
            <a:pPr lvl="1">
              <a:defRPr/>
            </a:pPr>
            <a:r>
              <a:rPr lang="en-US" sz="1800" b="1" dirty="0">
                <a:solidFill>
                  <a:srgbClr val="0070C0"/>
                </a:solidFill>
                <a:latin typeface="Calibri"/>
              </a:rPr>
              <a:t>71%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had a sustained response of </a:t>
            </a:r>
            <a:r>
              <a:rPr lang="en-US" sz="1800" b="1" dirty="0">
                <a:solidFill>
                  <a:srgbClr val="0070C0"/>
                </a:solidFill>
                <a:latin typeface="Calibri"/>
              </a:rPr>
              <a:t>≥20 wk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Similar response rate across all affected organs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Patients experienced </a:t>
            </a:r>
            <a:r>
              <a:rPr lang="en-US" sz="2000" b="1" dirty="0">
                <a:solidFill>
                  <a:srgbClr val="0070C0"/>
                </a:solidFill>
                <a:latin typeface="Calibri"/>
              </a:rPr>
              <a:t>reductions in corticosteroid doses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while receiving ibrutinib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Biomarker changes support a beneficial effect of ibrutinib on cGVHD-related immune cell subsets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AEs are consistent with those previously reported for ibrutinib and those observed in patients with cGVHD receiving concomitant corticosteroids</a:t>
            </a:r>
          </a:p>
          <a:p>
            <a:pPr>
              <a:defRPr/>
            </a:pPr>
            <a:r>
              <a:rPr lang="en-US" sz="2000" b="1" dirty="0">
                <a:latin typeface="Calibri"/>
              </a:rPr>
              <a:t>Efficacy of ibrutinib in this population supported FDA approval of ibrutinib for patients with established cGVHD requiring additional therapy in August 2017( age ≥12 years).</a:t>
            </a:r>
            <a:endParaRPr lang="en-US" sz="2000" dirty="0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11F803-6EF5-4162-9725-CC080A4F97AC}"/>
              </a:ext>
            </a:extLst>
          </p:cNvPr>
          <p:cNvSpPr/>
          <p:nvPr/>
        </p:nvSpPr>
        <p:spPr>
          <a:xfrm>
            <a:off x="422277" y="6392546"/>
            <a:ext cx="6244337" cy="323165"/>
          </a:xfrm>
          <a:prstGeom prst="rect">
            <a:avLst/>
          </a:prstGeom>
        </p:spPr>
        <p:txBody>
          <a:bodyPr wrap="square" bIns="9144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Miklos. Blood. 2017;130:2243. Ibrutinib PI.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76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231193" y="158489"/>
            <a:ext cx="10872787" cy="2006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15873"/>
                </a:solidFill>
              </a:rPr>
              <a:t>FDA approves ibrutinib for pediatric patients with chronic graft versus host disease, including a new oral suspension</a:t>
            </a:r>
            <a:endParaRPr lang="ar-SA" dirty="0">
              <a:solidFill>
                <a:srgbClr val="01587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On August 24, 2022</a:t>
            </a:r>
            <a:r>
              <a:rPr lang="en-US" dirty="0"/>
              <a:t>, the Food and Drug Administration approved </a:t>
            </a:r>
            <a:r>
              <a:rPr lang="en-US" dirty="0" err="1"/>
              <a:t>ibrutinib</a:t>
            </a:r>
            <a:r>
              <a:rPr lang="en-US" dirty="0"/>
              <a:t> for pediatric patients ≥ 1 year of age with (</a:t>
            </a:r>
            <a:r>
              <a:rPr lang="en-US" dirty="0" err="1"/>
              <a:t>cGVHD</a:t>
            </a:r>
            <a:r>
              <a:rPr lang="en-US" dirty="0"/>
              <a:t>) after failure of 1 or more lines of systemic therapy. Formulations include capsules, tablets, and oral </a:t>
            </a:r>
            <a:r>
              <a:rPr lang="en-US" b="1" dirty="0"/>
              <a:t>suspension (70 mg/mL)</a:t>
            </a:r>
          </a:p>
          <a:p>
            <a:r>
              <a:rPr lang="en-US" dirty="0"/>
              <a:t>Efficacy was evaluated in </a:t>
            </a:r>
            <a:r>
              <a:rPr lang="en-US" b="1" dirty="0" err="1">
                <a:solidFill>
                  <a:srgbClr val="00B0F0"/>
                </a:solidFill>
              </a:rPr>
              <a:t>iMAGINE</a:t>
            </a:r>
            <a:r>
              <a:rPr lang="en-US" dirty="0"/>
              <a:t> (NCT03790332), an open-label, multi-center, single-arm trial of </a:t>
            </a:r>
            <a:r>
              <a:rPr lang="en-US" dirty="0" err="1"/>
              <a:t>ibrutinib</a:t>
            </a:r>
            <a:r>
              <a:rPr lang="en-US" dirty="0"/>
              <a:t> for pediatric and young adult patients 1 year to less than 22 years old with moderate or severe </a:t>
            </a:r>
            <a:r>
              <a:rPr lang="en-US" dirty="0" err="1"/>
              <a:t>cGVHD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00B0F0"/>
                </a:solidFill>
              </a:rPr>
              <a:t>47</a:t>
            </a:r>
            <a:r>
              <a:rPr lang="en-US" dirty="0"/>
              <a:t> patients who required additional therapy after failure of 1 or more lines of systemic therapy.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08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median age of patients was </a:t>
            </a:r>
            <a:r>
              <a:rPr lang="en-US" b="1" dirty="0">
                <a:solidFill>
                  <a:srgbClr val="00B0F0"/>
                </a:solidFill>
              </a:rPr>
              <a:t>13 </a:t>
            </a:r>
            <a:r>
              <a:rPr lang="en-US" dirty="0"/>
              <a:t>years (range, 1 to 19).</a:t>
            </a:r>
          </a:p>
          <a:p>
            <a:r>
              <a:rPr lang="en-US" dirty="0"/>
              <a:t>ORR by Week 25 was </a:t>
            </a:r>
            <a:r>
              <a:rPr lang="en-US" b="1" dirty="0">
                <a:solidFill>
                  <a:srgbClr val="00B0F0"/>
                </a:solidFill>
              </a:rPr>
              <a:t>60%</a:t>
            </a:r>
            <a:r>
              <a:rPr lang="en-US" dirty="0"/>
              <a:t> (95% CI: 44, 74).</a:t>
            </a:r>
          </a:p>
          <a:p>
            <a:r>
              <a:rPr lang="en-US" dirty="0"/>
              <a:t> The median duration of response was </a:t>
            </a:r>
            <a:r>
              <a:rPr lang="en-US" b="1" dirty="0">
                <a:solidFill>
                  <a:srgbClr val="00B0F0"/>
                </a:solidFill>
              </a:rPr>
              <a:t>5.3</a:t>
            </a:r>
            <a:r>
              <a:rPr lang="en-US" dirty="0"/>
              <a:t> months (95% CI: 2.8, 8.8).</a:t>
            </a:r>
          </a:p>
          <a:p>
            <a:r>
              <a:rPr lang="en-US" dirty="0"/>
              <a:t> The most common (≥20%) AEs, including laboratory abnormalities, were anemia, musculoskeletal pain, pyrexia, diarrhea, pneumonia, abdominal pain, stomatitis, thrombocytopenia, and headache</a:t>
            </a:r>
          </a:p>
          <a:p>
            <a:r>
              <a:rPr lang="en-US" dirty="0"/>
              <a:t>The dose in patients </a:t>
            </a:r>
            <a:r>
              <a:rPr lang="en-US" b="1" dirty="0">
                <a:solidFill>
                  <a:srgbClr val="00B0F0"/>
                </a:solidFill>
              </a:rPr>
              <a:t>≥12 is 420 mg </a:t>
            </a:r>
            <a:r>
              <a:rPr lang="en-US" dirty="0"/>
              <a:t>orally once daily, and for 1 to less than 12 years is </a:t>
            </a:r>
            <a:r>
              <a:rPr lang="en-US" b="1" dirty="0">
                <a:solidFill>
                  <a:srgbClr val="00B0F0"/>
                </a:solidFill>
              </a:rPr>
              <a:t>240 mg/m2 </a:t>
            </a:r>
            <a:r>
              <a:rPr lang="en-US" dirty="0"/>
              <a:t>orally once daily (up to a dose of 420 mg).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5" y="17260"/>
            <a:ext cx="11693236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9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E2432-205E-4431-95AE-31E8B4710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0925" y="238125"/>
            <a:ext cx="11141075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REACH3: Safety up to Wk 24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9517F7A3-7A92-467A-913B-54A65D41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Zeiser. NEJM.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2021;385:228</a:t>
            </a:r>
            <a:r>
              <a:rPr kumimoji="0" lang="is-I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da-DK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Zeiser. 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ASH 2020. Abstr 77.</a:t>
            </a:r>
            <a:endParaRPr kumimoji="0" lang="da-DK" altLang="en-US" sz="1200" b="0" i="0" u="none" strike="noStrike" kern="1200" cap="none" spc="-1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805" y="4805782"/>
            <a:ext cx="10959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*Any systemic cGVHD therapy in main study period.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Most commonly due to cGVHD (RUX, n = 22; BAT, n = 13) and infections (RUX, n = 2; BAT, n = 6).</a:t>
            </a:r>
          </a:p>
        </p:txBody>
      </p:sp>
      <p:graphicFrame>
        <p:nvGraphicFramePr>
          <p:cNvPr id="15" name="Group 3">
            <a:extLst>
              <a:ext uri="{FF2B5EF4-FFF2-40B4-BE49-F238E27FC236}">
                <a16:creationId xmlns:a16="http://schemas.microsoft.com/office/drawing/2014/main" xmlns="" id="{FC7B7467-1F25-4FE6-B342-7D8D2B7CD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839140"/>
              </p:ext>
            </p:extLst>
          </p:nvPr>
        </p:nvGraphicFramePr>
        <p:xfrm>
          <a:off x="719138" y="1604170"/>
          <a:ext cx="10763064" cy="3201612"/>
        </p:xfrm>
        <a:graphic>
          <a:graphicData uri="http://schemas.openxmlformats.org/drawingml/2006/table">
            <a:tbl>
              <a:tblPr/>
              <a:tblGrid>
                <a:gridCol w="4480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1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1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4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 at Wk 24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RUX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165)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duration of exposure,* wk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41.3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(0.7-127.3)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24.1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(0.6-108.4)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Any-grade AEs,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161 (97.6)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145 (91.8)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Grade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≥3 </a:t>
                      </a: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AEs,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94 (57.0)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91 (57.6)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Serious </a:t>
                      </a: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AEs,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55 (33.3)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58 (36.7)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0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AEs led to dose modification</a:t>
                      </a: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62 (37.6)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26 (16.5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AEs led to discontinuation</a:t>
                      </a: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27 (16.4)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11 (7.0)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Deaths,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31 (18.8)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27 (16.5)</a:t>
                      </a:r>
                    </a:p>
                  </a:txBody>
                  <a:tcPr marT="45734" marB="45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398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E2432-205E-4431-95AE-31E8B4710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0925" y="238125"/>
            <a:ext cx="11141075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REACH3: AEs Occurring in ≥10% of Patients up to Wk 24</a:t>
            </a:r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xmlns="" id="{FC7B7467-1F25-4FE6-B342-7D8D2B7CD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39015"/>
              </p:ext>
            </p:extLst>
          </p:nvPr>
        </p:nvGraphicFramePr>
        <p:xfrm>
          <a:off x="740328" y="1604965"/>
          <a:ext cx="10736267" cy="4541632"/>
        </p:xfrm>
        <a:graphic>
          <a:graphicData uri="http://schemas.openxmlformats.org/drawingml/2006/table">
            <a:tbl>
              <a:tblPr/>
              <a:tblGrid>
                <a:gridCol w="1595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26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6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46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6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181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Event,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RUX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165)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8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Any Grade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Grade ≥3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Any Grade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Grade ≥3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Hematologic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Anemia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Thrombocytopenia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Neutropenia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48 (29.1)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35 (21.2)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 (10.9)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 (12.7)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 (15.2)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(8.5)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 (12.7)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 (14.6)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(5.1)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 (7.6)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 (10.1)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(3.8)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Gastrointestinal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Diarrhea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Nausea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 (10.3)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 (9.1)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(0.6)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 (13.3)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 (10.1)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(1.3)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(1.3)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Infections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Pneumonia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 (10.9)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(8.5)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 (12.7)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 (9.5)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Laboratory abnormalities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ALT increased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 increased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Hypokalemia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25 (15.2)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 (13.9)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 (7.9)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(4.2)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(1.8)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(4.4)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(4.4)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 (10.1)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(0.6)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(4.4)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1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Hypertension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Pyrexia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Cough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Fatigue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 (15.8)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 (15.8)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 (10.3)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 (10.3)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(4.8)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(1.8)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(0.6)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 (12.7)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 (9.5)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(7.0)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 (7.6)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(7.0)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(1.3)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(1.9)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9517F7A3-7A92-467A-913B-54A65D41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Zeiser. NEJM.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2021;385:228</a:t>
            </a:r>
            <a:r>
              <a:rPr kumimoji="0" lang="is-I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da-DK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Zeiser. 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ASH 2020. Abstr 77.</a:t>
            </a:r>
            <a:endParaRPr kumimoji="0" lang="da-DK" altLang="en-US" sz="1200" b="0" i="0" u="none" strike="noStrike" kern="1200" cap="none" spc="-1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849585" y="2213887"/>
            <a:ext cx="2743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266113" y="2213887"/>
            <a:ext cx="2743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95C8D-1736-46A7-B082-3B52B565AC40}"/>
              </a:ext>
            </a:extLst>
          </p:cNvPr>
          <p:cNvSpPr/>
          <p:nvPr/>
        </p:nvSpPr>
        <p:spPr bwMode="auto">
          <a:xfrm>
            <a:off x="727075" y="2521427"/>
            <a:ext cx="10736267" cy="519773"/>
          </a:xfrm>
          <a:prstGeom prst="rect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49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A456B-B6AC-4220-9900-9928DE24BD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ROCK Is an Intracellular Integrator of Profibrotic Signals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89D830-6B3E-4A55-B1B9-E9AF4EE226A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511300"/>
            <a:ext cx="6916738" cy="4678363"/>
          </a:xfrm>
        </p:spPr>
        <p:txBody>
          <a:bodyPr/>
          <a:lstStyle/>
          <a:p>
            <a:r>
              <a:rPr lang="en-US" sz="2400" b="1" dirty="0"/>
              <a:t>Rho-associated coil-coil kinase (ROCK) is a serine/threonine kinase</a:t>
            </a:r>
            <a:r>
              <a:rPr lang="en-US" sz="2400" b="1" baseline="30000" dirty="0"/>
              <a:t>1</a:t>
            </a:r>
          </a:p>
          <a:p>
            <a:r>
              <a:rPr lang="en-US" sz="2400" b="1" dirty="0"/>
              <a:t>ROCK regulates multiple profibrotic processes, including myofibroblast activation</a:t>
            </a:r>
          </a:p>
          <a:p>
            <a:pPr lvl="1"/>
            <a:r>
              <a:rPr lang="en-US" sz="2200" dirty="0"/>
              <a:t>ROCK is downstream of major profibrotic mediators</a:t>
            </a:r>
          </a:p>
          <a:p>
            <a:pPr lvl="1"/>
            <a:r>
              <a:rPr lang="en-US" sz="2200" dirty="0"/>
              <a:t>Mediate stress fiber formation</a:t>
            </a:r>
          </a:p>
          <a:p>
            <a:pPr lvl="1"/>
            <a:r>
              <a:rPr lang="en-US" sz="2200" dirty="0"/>
              <a:t>ROCK regulates transcription of profibrotic genes</a:t>
            </a:r>
          </a:p>
          <a:p>
            <a:r>
              <a:rPr lang="en-US" sz="2400" b="1" dirty="0"/>
              <a:t>Belumosudil (KD025) is an oral selective inhibitor of ROCK</a:t>
            </a:r>
            <a:r>
              <a:rPr lang="en-US" sz="2400" b="1" baseline="30000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529F6C-ACA7-4695-8938-C01BD545BD90}"/>
              </a:ext>
            </a:extLst>
          </p:cNvPr>
          <p:cNvSpPr/>
          <p:nvPr/>
        </p:nvSpPr>
        <p:spPr bwMode="auto">
          <a:xfrm>
            <a:off x="8545093" y="2029557"/>
            <a:ext cx="1688951" cy="193669"/>
          </a:xfrm>
          <a:prstGeom prst="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6E405AA3-7A34-4559-A2A3-9D23919CB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Riches. Am J Pathol. 2015;185:909. 2. Jagasia. TCT 2019. Abstr 36.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1BF9BE-E29A-4146-AE2E-8C9C05E8DA72}"/>
              </a:ext>
            </a:extLst>
          </p:cNvPr>
          <p:cNvSpPr txBox="1"/>
          <p:nvPr/>
        </p:nvSpPr>
        <p:spPr bwMode="auto">
          <a:xfrm>
            <a:off x="8545093" y="3173849"/>
            <a:ext cx="2342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IMAGE NOT AVAILABLE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84" y="1682115"/>
            <a:ext cx="3493904" cy="349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2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5365685" y="1957848"/>
            <a:ext cx="885532" cy="1905000"/>
            <a:chOff x="2064" y="960"/>
            <a:chExt cx="140" cy="346"/>
          </a:xfrm>
          <a:solidFill>
            <a:schemeClr val="accent6"/>
          </a:solidFill>
        </p:grpSpPr>
        <p:sp>
          <p:nvSpPr>
            <p:cNvPr id="5" name="Freeform 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1821822" y="4379737"/>
            <a:ext cx="885532" cy="1905000"/>
            <a:chOff x="2064" y="960"/>
            <a:chExt cx="140" cy="346"/>
          </a:xfrm>
          <a:solidFill>
            <a:srgbClr val="0070C0"/>
          </a:solidFill>
        </p:grpSpPr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1" name="AutoShape 15"/>
          <p:cNvSpPr>
            <a:spLocks noChangeArrowheads="1"/>
          </p:cNvSpPr>
          <p:nvPr/>
        </p:nvSpPr>
        <p:spPr bwMode="auto">
          <a:xfrm rot="1491824">
            <a:off x="3765193" y="4512760"/>
            <a:ext cx="324246" cy="693274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7096803" y="3218213"/>
            <a:ext cx="1331988" cy="891524"/>
            <a:chOff x="3550" y="2160"/>
            <a:chExt cx="530" cy="468"/>
          </a:xfrm>
        </p:grpSpPr>
        <p:pic>
          <p:nvPicPr>
            <p:cNvPr id="13" name="Picture 7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" y="2304"/>
              <a:ext cx="18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2162"/>
              <a:ext cx="18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2160"/>
              <a:ext cx="18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" y="2354"/>
              <a:ext cx="18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" y="2450"/>
              <a:ext cx="18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2448"/>
              <a:ext cx="18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ight Arrow 21"/>
          <p:cNvSpPr/>
          <p:nvPr/>
        </p:nvSpPr>
        <p:spPr>
          <a:xfrm rot="8228288" flipV="1">
            <a:off x="6278357" y="4513370"/>
            <a:ext cx="1287375" cy="48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 bwMode="auto">
          <a:xfrm>
            <a:off x="5433690" y="4405776"/>
            <a:ext cx="885532" cy="1905000"/>
            <a:chOff x="2064" y="960"/>
            <a:chExt cx="140" cy="34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Freeform 2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 bwMode="auto">
          <a:xfrm>
            <a:off x="9294377" y="4270798"/>
            <a:ext cx="885532" cy="1905000"/>
            <a:chOff x="2064" y="960"/>
            <a:chExt cx="140" cy="346"/>
          </a:xfrm>
          <a:solidFill>
            <a:srgbClr val="0070C0"/>
          </a:solidFill>
        </p:grpSpPr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Freeform 2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6573878" y="5299176"/>
            <a:ext cx="252738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3878" y="5389280"/>
            <a:ext cx="272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GVHD prophylaxis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2817378" y="5295672"/>
            <a:ext cx="2497169" cy="73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3628" y="2413794"/>
            <a:ext cx="211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Mobilization</a:t>
            </a:r>
          </a:p>
        </p:txBody>
      </p:sp>
      <p:sp>
        <p:nvSpPr>
          <p:cNvPr id="35" name="Right Arrow 34"/>
          <p:cNvSpPr/>
          <p:nvPr/>
        </p:nvSpPr>
        <p:spPr>
          <a:xfrm rot="1347417">
            <a:off x="6401515" y="2993491"/>
            <a:ext cx="1111855" cy="52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24940" y="4070743"/>
            <a:ext cx="1682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68564" y="5389281"/>
            <a:ext cx="2874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Marrow suppressive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Lymphodepleting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 cytoreduction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94567" y="2037928"/>
            <a:ext cx="25891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Mobilized graft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HSCs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T-cells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NK cells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cells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92F75310-3694-4FD0-8CA9-EE037A3C3D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Allogeneic Hematopoietic Cell Transplantation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DCE1DBC6-F1EB-45C8-96BE-C190C0CD0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1225550"/>
          </a:xfrm>
        </p:spPr>
        <p:txBody>
          <a:bodyPr/>
          <a:lstStyle/>
          <a:p>
            <a:r>
              <a:rPr lang="en-US" sz="2400" dirty="0"/>
              <a:t>Involves the use of hematopoietic cells from another person</a:t>
            </a:r>
          </a:p>
          <a:p>
            <a:r>
              <a:rPr lang="en-US" sz="2400" dirty="0"/>
              <a:t>Allows for GVL effect </a:t>
            </a:r>
          </a:p>
          <a:p>
            <a:endParaRPr lang="en-US" sz="2400" dirty="0"/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CE70A4A6-0FEE-427C-B489-10D86D294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14" y="636649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  <a:latin typeface="Calibri" panose="020F0502020204030204" pitchFamily="34" charset="0"/>
              </a:rPr>
              <a:t>Copelan. Blood Rev. 2019;34:34.</a:t>
            </a:r>
            <a:endParaRPr lang="en-US" altLang="en-US" sz="1200" b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4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877FF-838C-4C32-AFFD-03C07AE3CB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ROCKstar: Study Design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65466BB2-920C-4205-9098-04DDE676CE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504825"/>
          </a:xfrm>
        </p:spPr>
        <p:txBody>
          <a:bodyPr/>
          <a:lstStyle/>
          <a:p>
            <a:r>
              <a:rPr lang="en-US" altLang="en-US" dirty="0"/>
              <a:t>Open-label, randomized, multicenter phase II study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xmlns="" id="{64EA308B-AE14-451D-83B6-8743C06B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Cutler. Blood. 2021;38:2278.</a:t>
            </a:r>
            <a:endParaRPr kumimoji="0" lang="en-US" altLang="en-US" sz="1200" b="0" i="0" u="none" strike="noStrike" kern="1200" cap="none" spc="-1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xmlns="" id="{65466BB2-920C-4205-9098-04DDE676CECB}"/>
              </a:ext>
            </a:extLst>
          </p:cNvPr>
          <p:cNvSpPr txBox="1">
            <a:spLocks/>
          </p:cNvSpPr>
          <p:nvPr/>
        </p:nvSpPr>
        <p:spPr bwMode="auto">
          <a:xfrm>
            <a:off x="657235" y="5018211"/>
            <a:ext cx="10877529" cy="12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ORR per 2014 NIH cGVHD consensus criteria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secondary endpoints: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safety, DoR, LSS, steroid doses, FFS, OS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5633" y="1997572"/>
            <a:ext cx="9540886" cy="2584054"/>
            <a:chOff x="164109" y="1968036"/>
            <a:chExt cx="9540886" cy="2584054"/>
          </a:xfrm>
        </p:grpSpPr>
        <p:sp>
          <p:nvSpPr>
            <p:cNvPr id="11" name="Rectangle 49">
              <a:extLst>
                <a:ext uri="{FF2B5EF4-FFF2-40B4-BE49-F238E27FC236}">
                  <a16:creationId xmlns:a16="http://schemas.microsoft.com/office/drawing/2014/main" xmlns="" id="{087CC857-4934-4EC1-A4E3-50303B2BF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072" y="2798500"/>
              <a:ext cx="3288077" cy="703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16353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700"/>
                </a:spcAft>
                <a:buClr>
                  <a:srgbClr val="FEFDDE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Belumosudil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200 mg QD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/>
              </a:r>
              <a:b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 = 66)</a:t>
              </a:r>
            </a:p>
          </p:txBody>
        </p:sp>
        <p:sp>
          <p:nvSpPr>
            <p:cNvPr id="12" name="Rectangle 50">
              <a:extLst>
                <a:ext uri="{FF2B5EF4-FFF2-40B4-BE49-F238E27FC236}">
                  <a16:creationId xmlns:a16="http://schemas.microsoft.com/office/drawing/2014/main" xmlns="" id="{A07191CB-5BA7-4CA0-8B87-BE9B7FE7D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072" y="3578712"/>
              <a:ext cx="3291840" cy="7040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16353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700"/>
                </a:spcAft>
                <a:buClr>
                  <a:srgbClr val="FEFDDE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Belumosudil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200 mg BID </a:t>
              </a: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 = 66)</a:t>
              </a:r>
            </a:p>
          </p:txBody>
        </p:sp>
        <p:sp>
          <p:nvSpPr>
            <p:cNvPr id="19" name="Line 53">
              <a:extLst>
                <a:ext uri="{FF2B5EF4-FFF2-40B4-BE49-F238E27FC236}">
                  <a16:creationId xmlns:a16="http://schemas.microsoft.com/office/drawing/2014/main" xmlns="" id="{018ECE2F-379E-492C-9F72-298F7074F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658" y="3584171"/>
              <a:ext cx="622300" cy="3508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Line 54">
              <a:extLst>
                <a:ext uri="{FF2B5EF4-FFF2-40B4-BE49-F238E27FC236}">
                  <a16:creationId xmlns:a16="http://schemas.microsoft.com/office/drawing/2014/main" xmlns="" id="{D94D7372-BE74-49E4-BE73-B99AE9A43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658" y="3133507"/>
              <a:ext cx="622300" cy="3476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Text Box 45">
              <a:extLst>
                <a:ext uri="{FF2B5EF4-FFF2-40B4-BE49-F238E27FC236}">
                  <a16:creationId xmlns:a16="http://schemas.microsoft.com/office/drawing/2014/main" xmlns="" id="{3493FDA6-2E8B-4A60-8126-A91D76A17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09" y="2404545"/>
              <a:ext cx="3009141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Patients </a:t>
              </a:r>
              <a:r>
                <a: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≥12 </a:t>
              </a: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yr of age with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cGVHD after prior alloSCT and 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2-5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prior lines of systemic therapy, who have persistent cGVHD necessitating therapy, and Karnofsky PS ≥60, </a:t>
              </a: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 = 132)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489A32-D31C-41A1-9F94-9761B5DB65EA}"/>
                </a:ext>
              </a:extLst>
            </p:cNvPr>
            <p:cNvSpPr txBox="1"/>
            <p:nvPr/>
          </p:nvSpPr>
          <p:spPr bwMode="auto">
            <a:xfrm>
              <a:off x="2833008" y="1968036"/>
              <a:ext cx="331798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Stratified by prior ibrutinib (Y/N) and severe cGVHD at baseline (Y/N)</a:t>
              </a:r>
            </a:p>
          </p:txBody>
        </p:sp>
        <p:sp>
          <p:nvSpPr>
            <p:cNvPr id="24" name="Text Box 45">
              <a:extLst>
                <a:ext uri="{FF2B5EF4-FFF2-40B4-BE49-F238E27FC236}">
                  <a16:creationId xmlns:a16="http://schemas.microsoft.com/office/drawing/2014/main" xmlns="" id="{83453CF6-AB81-4926-8FCC-9C2F42B00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6037" y="2797764"/>
              <a:ext cx="170895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Treatment until clinically significant progression or unacceptable toxicity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A519537C-28F2-43A4-B5CF-3A2975862C0A}"/>
                </a:ext>
              </a:extLst>
            </p:cNvPr>
            <p:cNvCxnSpPr/>
            <p:nvPr/>
          </p:nvCxnSpPr>
          <p:spPr bwMode="auto">
            <a:xfrm>
              <a:off x="3547013" y="2752567"/>
              <a:ext cx="0" cy="403515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Line 30">
              <a:extLst>
                <a:ext uri="{FF2B5EF4-FFF2-40B4-BE49-F238E27FC236}">
                  <a16:creationId xmlns:a16="http://schemas.microsoft.com/office/drawing/2014/main" xmlns="" id="{D623F409-4E5D-4D89-A755-225144BB0F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40349" y="3296894"/>
              <a:ext cx="0" cy="4762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264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E45D76-D1D2-495F-94F1-683C696CAD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ROCKstar: Safety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E82D8-D83D-4E82-A131-E4127FCF91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937125"/>
            <a:ext cx="10877550" cy="1328738"/>
          </a:xfrm>
        </p:spPr>
        <p:txBody>
          <a:bodyPr/>
          <a:lstStyle/>
          <a:p>
            <a:r>
              <a:rPr lang="en-US" sz="2200" dirty="0"/>
              <a:t>The most common any grade-AEs in ≥20% of patients (total): fatigue (38%), diarrhea (33%), nausea (31%), cough (28%), upper respiratory tract infection (27%), and dyspnea (25%)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5130C97-5EE2-4309-8B46-332D8B088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11722"/>
              </p:ext>
            </p:extLst>
          </p:nvPr>
        </p:nvGraphicFramePr>
        <p:xfrm>
          <a:off x="723899" y="1605513"/>
          <a:ext cx="10748664" cy="30175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87166">
                  <a:extLst>
                    <a:ext uri="{9D8B030D-6E8A-4147-A177-3AD203B41FA5}">
                      <a16:colId xmlns:a16="http://schemas.microsoft.com/office/drawing/2014/main" xmlns="" val="1384835377"/>
                    </a:ext>
                  </a:extLst>
                </a:gridCol>
                <a:gridCol w="2687166">
                  <a:extLst>
                    <a:ext uri="{9D8B030D-6E8A-4147-A177-3AD203B41FA5}">
                      <a16:colId xmlns:a16="http://schemas.microsoft.com/office/drawing/2014/main" xmlns="" val="3675720249"/>
                    </a:ext>
                  </a:extLst>
                </a:gridCol>
                <a:gridCol w="2687166">
                  <a:extLst>
                    <a:ext uri="{9D8B030D-6E8A-4147-A177-3AD203B41FA5}">
                      <a16:colId xmlns:a16="http://schemas.microsoft.com/office/drawing/2014/main" xmlns="" val="3298747812"/>
                    </a:ext>
                  </a:extLst>
                </a:gridCol>
                <a:gridCol w="2687166">
                  <a:extLst>
                    <a:ext uri="{9D8B030D-6E8A-4147-A177-3AD203B41FA5}">
                      <a16:colId xmlns:a16="http://schemas.microsoft.com/office/drawing/2014/main" xmlns="" val="1416932594"/>
                    </a:ext>
                  </a:extLst>
                </a:gridCol>
              </a:tblGrid>
              <a:tr h="520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Characteristic</a:t>
                      </a: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, n (%)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Belumosudil QD</a:t>
                      </a:r>
                      <a:r>
                        <a:rPr lang="en-US" sz="18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(n = 66)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Belumosudil BID</a:t>
                      </a:r>
                      <a:r>
                        <a:rPr lang="en-US" sz="18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(n = 66)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All Patients</a:t>
                      </a:r>
                      <a:r>
                        <a:rPr lang="en-US" sz="18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(N = 132)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71985899"/>
                  </a:ext>
                </a:extLst>
              </a:tr>
              <a:tr h="294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Any AE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65 (99)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66 (100)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131 (99)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8944356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800" dirty="0">
                          <a:effectLst/>
                        </a:rPr>
                        <a:t>Grade ≥3 AE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 (56)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 (52)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71 (54)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84464472"/>
                  </a:ext>
                </a:extLst>
              </a:tr>
              <a:tr h="294229">
                <a:tc>
                  <a:txBody>
                    <a:bodyPr/>
                    <a:lstStyle/>
                    <a:p>
                      <a:pPr lvl="0"/>
                      <a:r>
                        <a:rPr lang="en-GB" sz="1800" noProof="0" dirty="0"/>
                        <a:t>SAE</a:t>
                      </a:r>
                      <a:endParaRPr lang="en-GB" sz="18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 (41)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 (35)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50 (38)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26294093"/>
                  </a:ext>
                </a:extLst>
              </a:tr>
              <a:tr h="74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800" dirty="0">
                          <a:effectLst/>
                        </a:rPr>
                        <a:t>Drug-related AE</a:t>
                      </a:r>
                    </a:p>
                    <a:p>
                      <a:pPr marL="284163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Any related AE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49 (74)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5 (8)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40 (61)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 (3)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89 (67)</a:t>
                      </a:r>
                    </a:p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7 (5)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42294238"/>
                  </a:ext>
                </a:extLst>
              </a:tr>
              <a:tr h="294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 study deaths*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 (12)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 (9)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14 (11)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5245776"/>
                  </a:ext>
                </a:extLst>
              </a:tr>
            </a:tbl>
          </a:graphicData>
        </a:graphic>
      </p:graphicFrame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EACAD7C1-B2A3-44DE-A029-CCB605AF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Cutler. Blood. 2021;38:2278.</a:t>
            </a:r>
            <a:endParaRPr kumimoji="0" lang="en-US" altLang="en-US" sz="1200" b="0" i="0" u="none" strike="noStrike" kern="1200" cap="none" spc="-1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40914C-F539-4688-AA53-0FE58DBF62F2}"/>
              </a:ext>
            </a:extLst>
          </p:cNvPr>
          <p:cNvSpPr txBox="1"/>
          <p:nvPr/>
        </p:nvSpPr>
        <p:spPr bwMode="auto">
          <a:xfrm>
            <a:off x="686867" y="4619906"/>
            <a:ext cx="59918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*6 patients died during the long-term follow-up period (&gt;28 days after last dose)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7" y="1034906"/>
            <a:ext cx="9931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7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392CD-84A2-4785-8456-257A1CB68A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pl-PL" altLang="en-US" dirty="0">
                <a:solidFill>
                  <a:srgbClr val="015873"/>
                </a:solidFill>
              </a:rPr>
              <a:t>ROCKstar</a:t>
            </a:r>
            <a:r>
              <a:rPr lang="en-US" dirty="0">
                <a:solidFill>
                  <a:srgbClr val="015873"/>
                </a:solidFill>
              </a:rPr>
              <a:t>: ORR (Primary Endpoint)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6883400" y="1608138"/>
            <a:ext cx="5308600" cy="4678362"/>
          </a:xfrm>
        </p:spPr>
        <p:txBody>
          <a:bodyPr/>
          <a:lstStyle/>
          <a:p>
            <a:r>
              <a:rPr lang="en-US" sz="2400" dirty="0"/>
              <a:t>Median time to response: 5 wk (range: 4-66)</a:t>
            </a:r>
          </a:p>
          <a:p>
            <a:r>
              <a:rPr lang="en-US" sz="2400" dirty="0"/>
              <a:t>Prespecified statistical significance was achieved as lower bound of the 95% CI of ORR exceeded 30% </a:t>
            </a:r>
          </a:p>
          <a:p>
            <a:r>
              <a:rPr lang="en-US" sz="2400" b="1" dirty="0"/>
              <a:t>FDA approved belumosudil </a:t>
            </a:r>
            <a:br>
              <a:rPr lang="en-US" sz="2400" b="1" dirty="0"/>
            </a:br>
            <a:r>
              <a:rPr lang="en-US" sz="2400" b="1" dirty="0"/>
              <a:t>200 mg daily for treatment of cGVHD after failure of ≥2 prior lines of systemic therapy (7/16/21)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E9266B-2E91-4235-966E-B1BCF290100D}"/>
              </a:ext>
            </a:extLst>
          </p:cNvPr>
          <p:cNvGrpSpPr/>
          <p:nvPr/>
        </p:nvGrpSpPr>
        <p:grpSpPr>
          <a:xfrm>
            <a:off x="1476124" y="1857931"/>
            <a:ext cx="94240" cy="3173026"/>
            <a:chOff x="2032781" y="1835834"/>
            <a:chExt cx="77373" cy="351692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A4E2AB8-D2FA-4113-BECF-CE998CB0F4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183583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AB8DA98-F051-4BF4-8958-F05D224A7D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253921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35444B6-6DD2-4816-A394-99D6DB8B97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24260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B35F35D-57F6-46E9-AF94-5BCE7FBF5B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94598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1F875F8-5DC2-4765-8C30-FDF7108A9F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464937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AD26067-83F8-47C1-BCA5-2130EA883E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5352757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2F1F927-A7CD-480A-A580-813BBF3815C2}"/>
              </a:ext>
            </a:extLst>
          </p:cNvPr>
          <p:cNvGrpSpPr/>
          <p:nvPr/>
        </p:nvGrpSpPr>
        <p:grpSpPr>
          <a:xfrm rot="5400000">
            <a:off x="3703979" y="2893466"/>
            <a:ext cx="82434" cy="4363735"/>
            <a:chOff x="2032781" y="3945989"/>
            <a:chExt cx="77373" cy="140676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16D3751-8BC9-456C-844F-9FE9DADEC1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94598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5A95238-4E48-4EF5-99D8-99A3899D88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464937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8210B07-DC55-40D2-9F39-D1237F7AA0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5352757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2D01707-6BC2-4336-99F6-4B45BBD740DD}"/>
              </a:ext>
            </a:extLst>
          </p:cNvPr>
          <p:cNvSpPr/>
          <p:nvPr/>
        </p:nvSpPr>
        <p:spPr bwMode="auto">
          <a:xfrm>
            <a:off x="2105215" y="2696240"/>
            <a:ext cx="1127270" cy="23445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2DB43CA-B774-4231-B7AD-95C23AA12C6B}"/>
              </a:ext>
            </a:extLst>
          </p:cNvPr>
          <p:cNvSpPr/>
          <p:nvPr/>
        </p:nvSpPr>
        <p:spPr bwMode="auto">
          <a:xfrm>
            <a:off x="4256775" y="2576342"/>
            <a:ext cx="1127270" cy="246444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EDEFD2-1118-4EB6-B254-4AEF5E14123A}"/>
              </a:ext>
            </a:extLst>
          </p:cNvPr>
          <p:cNvSpPr txBox="1"/>
          <p:nvPr/>
        </p:nvSpPr>
        <p:spPr bwMode="auto">
          <a:xfrm>
            <a:off x="988918" y="1669607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2C93C03-9B52-48D6-BF2A-CF3B8051E020}"/>
              </a:ext>
            </a:extLst>
          </p:cNvPr>
          <p:cNvSpPr txBox="1"/>
          <p:nvPr/>
        </p:nvSpPr>
        <p:spPr bwMode="auto">
          <a:xfrm>
            <a:off x="1105937" y="2314393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652F654-7517-4822-9653-E401204444CC}"/>
              </a:ext>
            </a:extLst>
          </p:cNvPr>
          <p:cNvSpPr txBox="1"/>
          <p:nvPr/>
        </p:nvSpPr>
        <p:spPr bwMode="auto">
          <a:xfrm>
            <a:off x="1105938" y="2953254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55A9EB2-4CF5-4C44-945C-07C9E455524C}"/>
              </a:ext>
            </a:extLst>
          </p:cNvPr>
          <p:cNvSpPr txBox="1"/>
          <p:nvPr/>
        </p:nvSpPr>
        <p:spPr bwMode="auto">
          <a:xfrm>
            <a:off x="1105937" y="358929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7FA6C11-46EA-43B0-A148-1B234B2B151A}"/>
              </a:ext>
            </a:extLst>
          </p:cNvPr>
          <p:cNvSpPr txBox="1"/>
          <p:nvPr/>
        </p:nvSpPr>
        <p:spPr bwMode="auto">
          <a:xfrm>
            <a:off x="1112972" y="4212787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03E888C-CAB3-44D5-A976-DEF1286D7D92}"/>
              </a:ext>
            </a:extLst>
          </p:cNvPr>
          <p:cNvSpPr txBox="1"/>
          <p:nvPr/>
        </p:nvSpPr>
        <p:spPr bwMode="auto">
          <a:xfrm>
            <a:off x="2369151" y="1781955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8AFC3D5-4630-43F4-9198-35F66FEAF3C9}"/>
              </a:ext>
            </a:extLst>
          </p:cNvPr>
          <p:cNvSpPr txBox="1"/>
          <p:nvPr/>
        </p:nvSpPr>
        <p:spPr bwMode="auto">
          <a:xfrm>
            <a:off x="1693209" y="2077702"/>
            <a:ext cx="1978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(95% CI: 62%-84%)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&lt;.0001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57A393-38A9-4436-A181-0EB351B444FD}"/>
              </a:ext>
            </a:extLst>
          </p:cNvPr>
          <p:cNvSpPr txBox="1"/>
          <p:nvPr/>
        </p:nvSpPr>
        <p:spPr bwMode="auto">
          <a:xfrm rot="16200000">
            <a:off x="413595" y="3251252"/>
            <a:ext cx="965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ORR (%)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4609686-D91E-48A7-A5C6-875AE36F9769}"/>
              </a:ext>
            </a:extLst>
          </p:cNvPr>
          <p:cNvSpPr txBox="1"/>
          <p:nvPr/>
        </p:nvSpPr>
        <p:spPr bwMode="auto">
          <a:xfrm>
            <a:off x="1220408" y="4836282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E83372-101E-4591-89A4-CDE4BFDD253A}"/>
              </a:ext>
            </a:extLst>
          </p:cNvPr>
          <p:cNvSpPr/>
          <p:nvPr/>
        </p:nvSpPr>
        <p:spPr bwMode="auto">
          <a:xfrm>
            <a:off x="1563329" y="1857930"/>
            <a:ext cx="4365523" cy="3176185"/>
          </a:xfrm>
          <a:custGeom>
            <a:avLst/>
            <a:gdLst>
              <a:gd name="connsiteX0" fmla="*/ 0 w 4365523"/>
              <a:gd name="connsiteY0" fmla="*/ 0 h 3205316"/>
              <a:gd name="connsiteX1" fmla="*/ 0 w 4365523"/>
              <a:gd name="connsiteY1" fmla="*/ 3205316 h 3205316"/>
              <a:gd name="connsiteX2" fmla="*/ 4365523 w 4365523"/>
              <a:gd name="connsiteY2" fmla="*/ 3205316 h 320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5523" h="3205316">
                <a:moveTo>
                  <a:pt x="0" y="0"/>
                </a:moveTo>
                <a:lnTo>
                  <a:pt x="0" y="3205316"/>
                </a:lnTo>
                <a:lnTo>
                  <a:pt x="4365523" y="3205316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3ABE489-3E2B-4254-A68D-0EA98C4FDB26}"/>
              </a:ext>
            </a:extLst>
          </p:cNvPr>
          <p:cNvSpPr txBox="1"/>
          <p:nvPr/>
        </p:nvSpPr>
        <p:spPr bwMode="auto">
          <a:xfrm>
            <a:off x="4504721" y="1622306"/>
            <a:ext cx="583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77%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62DA8CC-077F-4415-AF16-E6222D1574E2}"/>
              </a:ext>
            </a:extLst>
          </p:cNvPr>
          <p:cNvSpPr txBox="1"/>
          <p:nvPr/>
        </p:nvSpPr>
        <p:spPr bwMode="auto">
          <a:xfrm>
            <a:off x="3848692" y="1918053"/>
            <a:ext cx="1978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(95% CI: 65%-87%)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&lt;.0001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5FFF5C9-F5C7-43CB-9164-61BEE797BF4F}"/>
              </a:ext>
            </a:extLst>
          </p:cNvPr>
          <p:cNvSpPr txBox="1"/>
          <p:nvPr/>
        </p:nvSpPr>
        <p:spPr bwMode="auto">
          <a:xfrm>
            <a:off x="1969896" y="5064594"/>
            <a:ext cx="14237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Belumosudil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200 mg QD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66)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72DF097-1320-4571-983F-76CBCB3FA3B0}"/>
              </a:ext>
            </a:extLst>
          </p:cNvPr>
          <p:cNvSpPr txBox="1"/>
          <p:nvPr/>
        </p:nvSpPr>
        <p:spPr bwMode="auto">
          <a:xfrm>
            <a:off x="4126011" y="5075334"/>
            <a:ext cx="14237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Belumosudil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200 mg BID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66)</a:t>
            </a: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xmlns="" id="{94A09DBE-A68F-46D6-AE0E-41B303477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89" y="6369192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Cutler. Blood. 2021;38:2278. Belumosudil PI.</a:t>
            </a:r>
            <a:endParaRPr kumimoji="0" lang="en-US" altLang="en-US" sz="1200" b="0" i="0" u="none" strike="noStrike" kern="1200" cap="none" spc="-1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90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>
            <a:extLst>
              <a:ext uri="{FF2B5EF4-FFF2-40B4-BE49-F238E27FC236}">
                <a16:creationId xmlns:a16="http://schemas.microsoft.com/office/drawing/2014/main" xmlns="" id="{64EA308B-AE14-451D-83B6-8743C06B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Cutler. </a:t>
            </a: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ASH 2020. Abstr 353. Reproduced with permission.</a:t>
            </a:r>
            <a:endParaRPr lang="de-DE" altLang="en-US" sz="1200" b="0" spc="-1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392CD-84A2-4785-8456-257A1CB68A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pl-PL" altLang="en-US" dirty="0">
                <a:solidFill>
                  <a:srgbClr val="015873"/>
                </a:solidFill>
              </a:rPr>
              <a:t>ROCKstar</a:t>
            </a:r>
            <a:r>
              <a:rPr lang="en-US" dirty="0">
                <a:solidFill>
                  <a:srgbClr val="015873"/>
                </a:solidFill>
              </a:rPr>
              <a:t>: DoR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/>
          <a:lstStyle/>
          <a:p>
            <a:r>
              <a:rPr lang="en-US" dirty="0"/>
              <a:t>Median DoR: 50 wks; </a:t>
            </a:r>
            <a:r>
              <a:rPr lang="en-US" b="1" dirty="0">
                <a:solidFill>
                  <a:srgbClr val="00B0F0"/>
                </a:solidFill>
              </a:rPr>
              <a:t>60% of patients maintained response ≥ 20 wks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2D8C0C1-5234-48B5-AF3F-1C30E0C405C8}"/>
              </a:ext>
            </a:extLst>
          </p:cNvPr>
          <p:cNvGrpSpPr/>
          <p:nvPr/>
        </p:nvGrpSpPr>
        <p:grpSpPr>
          <a:xfrm>
            <a:off x="2404801" y="2167664"/>
            <a:ext cx="78837" cy="3041579"/>
            <a:chOff x="2032781" y="1835834"/>
            <a:chExt cx="77373" cy="351692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39DE2EF-721F-49DF-A434-690C5408ED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183583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CB711C4-A276-4736-9603-78341B7510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253921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A9C0E43-ABEE-4E21-8B5C-481E8F6B24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24260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C47F1EC-0F05-43D6-9729-CD93BB8F1B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94598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AE957A75-95D3-4480-B8B2-91D1BA70C6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464937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BBBDCFE-8ABB-486E-B3AE-8641838AE7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5352757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2C3416-86E0-4983-9A22-62E0B4E4BAED}"/>
              </a:ext>
            </a:extLst>
          </p:cNvPr>
          <p:cNvSpPr txBox="1"/>
          <p:nvPr/>
        </p:nvSpPr>
        <p:spPr bwMode="auto">
          <a:xfrm rot="16200000">
            <a:off x="904045" y="3530473"/>
            <a:ext cx="1712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DOR Probability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CE84645-10F8-4DCA-AFE0-47FD630ABB92}"/>
              </a:ext>
            </a:extLst>
          </p:cNvPr>
          <p:cNvGrpSpPr/>
          <p:nvPr/>
        </p:nvGrpSpPr>
        <p:grpSpPr>
          <a:xfrm>
            <a:off x="1976905" y="2001840"/>
            <a:ext cx="483448" cy="3337734"/>
            <a:chOff x="1976905" y="1546681"/>
            <a:chExt cx="483448" cy="38470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69BE119-0319-4CC6-BC60-C9B50A382937}"/>
                </a:ext>
              </a:extLst>
            </p:cNvPr>
            <p:cNvSpPr txBox="1"/>
            <p:nvPr/>
          </p:nvSpPr>
          <p:spPr bwMode="auto">
            <a:xfrm>
              <a:off x="1976906" y="1546681"/>
              <a:ext cx="476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1.0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3F18F4F-AAC5-4F3D-A672-95E5F5B810EC}"/>
                </a:ext>
              </a:extLst>
            </p:cNvPr>
            <p:cNvSpPr txBox="1"/>
            <p:nvPr/>
          </p:nvSpPr>
          <p:spPr bwMode="auto">
            <a:xfrm>
              <a:off x="1976905" y="2233665"/>
              <a:ext cx="476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A630004-79CB-4B69-A0CB-EC65E08F0C7C}"/>
                </a:ext>
              </a:extLst>
            </p:cNvPr>
            <p:cNvSpPr txBox="1"/>
            <p:nvPr/>
          </p:nvSpPr>
          <p:spPr bwMode="auto">
            <a:xfrm>
              <a:off x="1976906" y="2931030"/>
              <a:ext cx="476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ED30596-B887-4BA1-BB7D-DF1A16F904B7}"/>
                </a:ext>
              </a:extLst>
            </p:cNvPr>
            <p:cNvSpPr txBox="1"/>
            <p:nvPr/>
          </p:nvSpPr>
          <p:spPr bwMode="auto">
            <a:xfrm>
              <a:off x="1976905" y="3630020"/>
              <a:ext cx="476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C90555B-EAC9-4C5C-AE3F-33A3B9FEAB23}"/>
                </a:ext>
              </a:extLst>
            </p:cNvPr>
            <p:cNvSpPr txBox="1"/>
            <p:nvPr/>
          </p:nvSpPr>
          <p:spPr bwMode="auto">
            <a:xfrm>
              <a:off x="1983940" y="4327211"/>
              <a:ext cx="476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2D196BB-4C42-49F8-8CCD-B69F59A418D4}"/>
                </a:ext>
              </a:extLst>
            </p:cNvPr>
            <p:cNvSpPr txBox="1"/>
            <p:nvPr/>
          </p:nvSpPr>
          <p:spPr bwMode="auto">
            <a:xfrm>
              <a:off x="2149085" y="5024402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60DDDBF5-0044-45FB-861B-B4264671552A}"/>
              </a:ext>
            </a:extLst>
          </p:cNvPr>
          <p:cNvSpPr/>
          <p:nvPr/>
        </p:nvSpPr>
        <p:spPr bwMode="auto">
          <a:xfrm>
            <a:off x="2492005" y="2167664"/>
            <a:ext cx="8327631" cy="3094951"/>
          </a:xfrm>
          <a:custGeom>
            <a:avLst/>
            <a:gdLst>
              <a:gd name="connsiteX0" fmla="*/ 0 w 4365523"/>
              <a:gd name="connsiteY0" fmla="*/ 0 h 3205316"/>
              <a:gd name="connsiteX1" fmla="*/ 0 w 4365523"/>
              <a:gd name="connsiteY1" fmla="*/ 3205316 h 3205316"/>
              <a:gd name="connsiteX2" fmla="*/ 4365523 w 4365523"/>
              <a:gd name="connsiteY2" fmla="*/ 3205316 h 320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5523" h="3205316">
                <a:moveTo>
                  <a:pt x="0" y="0"/>
                </a:moveTo>
                <a:lnTo>
                  <a:pt x="0" y="3205316"/>
                </a:lnTo>
                <a:lnTo>
                  <a:pt x="4365523" y="3205316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E4A21B9-926A-4767-8B2C-B5004278BD41}"/>
              </a:ext>
            </a:extLst>
          </p:cNvPr>
          <p:cNvSpPr txBox="1"/>
          <p:nvPr/>
        </p:nvSpPr>
        <p:spPr bwMode="auto">
          <a:xfrm>
            <a:off x="2396676" y="5306439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85E8CE0-82B6-4AE2-88F1-84241CCF8B87}"/>
              </a:ext>
            </a:extLst>
          </p:cNvPr>
          <p:cNvSpPr txBox="1"/>
          <p:nvPr/>
        </p:nvSpPr>
        <p:spPr bwMode="auto">
          <a:xfrm>
            <a:off x="2757182" y="5309429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C6E67BF-1E23-497E-B324-48E294DB3FBC}"/>
              </a:ext>
            </a:extLst>
          </p:cNvPr>
          <p:cNvSpPr txBox="1"/>
          <p:nvPr/>
        </p:nvSpPr>
        <p:spPr bwMode="auto">
          <a:xfrm>
            <a:off x="3162423" y="5309429"/>
            <a:ext cx="276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73ABEE6-600D-4C83-814E-9D6DAF1239A8}"/>
              </a:ext>
            </a:extLst>
          </p:cNvPr>
          <p:cNvSpPr txBox="1"/>
          <p:nvPr/>
        </p:nvSpPr>
        <p:spPr bwMode="auto">
          <a:xfrm>
            <a:off x="3453335" y="5301199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5462325-FF3A-49F5-9E2F-F166CB653BE9}"/>
              </a:ext>
            </a:extLst>
          </p:cNvPr>
          <p:cNvSpPr txBox="1"/>
          <p:nvPr/>
        </p:nvSpPr>
        <p:spPr bwMode="auto">
          <a:xfrm>
            <a:off x="3828896" y="5309429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FDAEDD3-84E3-434F-BACC-987899E4C837}"/>
              </a:ext>
            </a:extLst>
          </p:cNvPr>
          <p:cNvSpPr txBox="1"/>
          <p:nvPr/>
        </p:nvSpPr>
        <p:spPr bwMode="auto">
          <a:xfrm>
            <a:off x="6401610" y="5503122"/>
            <a:ext cx="594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Wks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7EABD1B-48DA-4E63-9CB0-18C322870F1A}"/>
              </a:ext>
            </a:extLst>
          </p:cNvPr>
          <p:cNvSpPr txBox="1"/>
          <p:nvPr/>
        </p:nvSpPr>
        <p:spPr bwMode="auto">
          <a:xfrm>
            <a:off x="363990" y="5541524"/>
            <a:ext cx="19640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No. at Risk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Belumosudil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200 mg QD</a:t>
            </a:r>
          </a:p>
          <a:p>
            <a:pPr algn="r">
              <a:spcBef>
                <a:spcPts val="0"/>
              </a:spcBef>
            </a:pPr>
            <a:r>
              <a:rPr lang="en-US" sz="14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Belumosudil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200 mg BID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Overall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685645E-B432-4FBD-9C35-DB5371BAA9D9}"/>
              </a:ext>
            </a:extLst>
          </p:cNvPr>
          <p:cNvSpPr txBox="1"/>
          <p:nvPr/>
        </p:nvSpPr>
        <p:spPr bwMode="auto">
          <a:xfrm>
            <a:off x="2308301" y="5758209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99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36E45CA-5E4F-4836-912B-CCF16E1C1B17}"/>
              </a:ext>
            </a:extLst>
          </p:cNvPr>
          <p:cNvSpPr txBox="1"/>
          <p:nvPr/>
        </p:nvSpPr>
        <p:spPr bwMode="auto">
          <a:xfrm>
            <a:off x="2720714" y="5754961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91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8308F58-2951-44C6-A83F-F0D5928E1C30}"/>
              </a:ext>
            </a:extLst>
          </p:cNvPr>
          <p:cNvSpPr txBox="1"/>
          <p:nvPr/>
        </p:nvSpPr>
        <p:spPr bwMode="auto">
          <a:xfrm>
            <a:off x="3119364" y="5746731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81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122AD7A-2875-4E85-9E48-5BE5595DF795}"/>
              </a:ext>
            </a:extLst>
          </p:cNvPr>
          <p:cNvSpPr txBox="1"/>
          <p:nvPr/>
        </p:nvSpPr>
        <p:spPr bwMode="auto">
          <a:xfrm>
            <a:off x="3480972" y="5746731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72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CF29299-9ECC-4AF4-BF99-69A8DEE5CD88}"/>
              </a:ext>
            </a:extLst>
          </p:cNvPr>
          <p:cNvSpPr txBox="1"/>
          <p:nvPr/>
        </p:nvSpPr>
        <p:spPr bwMode="auto">
          <a:xfrm>
            <a:off x="3849180" y="5739458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3649986-03C3-47C1-913A-E9B045C82314}"/>
              </a:ext>
            </a:extLst>
          </p:cNvPr>
          <p:cNvSpPr txBox="1"/>
          <p:nvPr/>
        </p:nvSpPr>
        <p:spPr bwMode="auto">
          <a:xfrm>
            <a:off x="3056083" y="4162416"/>
            <a:ext cx="24737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 err="1">
                <a:solidFill>
                  <a:schemeClr val="bg1"/>
                </a:solidFill>
                <a:latin typeface="Calibri" panose="020F0502020204030204" pitchFamily="34" charset="0"/>
              </a:rPr>
              <a:t>Belumosudil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 200 mg QD</a:t>
            </a:r>
          </a:p>
          <a:p>
            <a:pPr>
              <a:spcBef>
                <a:spcPts val="0"/>
              </a:spcBef>
            </a:pPr>
            <a:r>
              <a:rPr lang="en-US" b="0" dirty="0" err="1">
                <a:solidFill>
                  <a:schemeClr val="bg1"/>
                </a:solidFill>
                <a:latin typeface="Calibri" panose="020F0502020204030204" pitchFamily="34" charset="0"/>
              </a:rPr>
              <a:t>Belumosudil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 200 mg BID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Overall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61D10E0F-9A50-456B-8AE5-2AE259290ADF}"/>
              </a:ext>
            </a:extLst>
          </p:cNvPr>
          <p:cNvCxnSpPr/>
          <p:nvPr/>
        </p:nvCxnSpPr>
        <p:spPr bwMode="auto">
          <a:xfrm>
            <a:off x="2794792" y="4345871"/>
            <a:ext cx="26129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DDCC4EB7-472F-4E0F-A09C-B1F8F56C0EB0}"/>
              </a:ext>
            </a:extLst>
          </p:cNvPr>
          <p:cNvCxnSpPr/>
          <p:nvPr/>
        </p:nvCxnSpPr>
        <p:spPr bwMode="auto">
          <a:xfrm>
            <a:off x="2800633" y="4627187"/>
            <a:ext cx="261291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51E8A7D5-4481-44BE-BEFA-B6200B609824}"/>
              </a:ext>
            </a:extLst>
          </p:cNvPr>
          <p:cNvCxnSpPr/>
          <p:nvPr/>
        </p:nvCxnSpPr>
        <p:spPr bwMode="auto">
          <a:xfrm>
            <a:off x="2800253" y="4897775"/>
            <a:ext cx="261291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7016B17C-7939-41FC-B982-28DD78F64067}"/>
              </a:ext>
            </a:extLst>
          </p:cNvPr>
          <p:cNvCxnSpPr/>
          <p:nvPr/>
        </p:nvCxnSpPr>
        <p:spPr bwMode="auto">
          <a:xfrm>
            <a:off x="2934530" y="2171700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137CF86F-7950-4D38-A3C8-97983FC26BB3}"/>
              </a:ext>
            </a:extLst>
          </p:cNvPr>
          <p:cNvCxnSpPr/>
          <p:nvPr/>
        </p:nvCxnSpPr>
        <p:spPr bwMode="auto">
          <a:xfrm>
            <a:off x="3305562" y="2856616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75788695-8B94-48E8-B5E0-E46B86E42FD2}"/>
              </a:ext>
            </a:extLst>
          </p:cNvPr>
          <p:cNvCxnSpPr/>
          <p:nvPr/>
        </p:nvCxnSpPr>
        <p:spPr bwMode="auto">
          <a:xfrm>
            <a:off x="4098081" y="3115696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30CB0D7C-BE66-4C9A-9B1D-D6A006C01824}"/>
              </a:ext>
            </a:extLst>
          </p:cNvPr>
          <p:cNvCxnSpPr/>
          <p:nvPr/>
        </p:nvCxnSpPr>
        <p:spPr bwMode="auto">
          <a:xfrm>
            <a:off x="4446190" y="312446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F1EE17E2-D243-4FC9-B6A3-A9A139C65EF6}"/>
              </a:ext>
            </a:extLst>
          </p:cNvPr>
          <p:cNvCxnSpPr/>
          <p:nvPr/>
        </p:nvCxnSpPr>
        <p:spPr bwMode="auto">
          <a:xfrm>
            <a:off x="4796949" y="3202912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A925619-8AF4-4A2D-8520-06093FEBE7D7}"/>
              </a:ext>
            </a:extLst>
          </p:cNvPr>
          <p:cNvCxnSpPr/>
          <p:nvPr/>
        </p:nvCxnSpPr>
        <p:spPr bwMode="auto">
          <a:xfrm>
            <a:off x="4821985" y="3199421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F32EC4B6-59FB-4058-9F64-0A85D944B971}"/>
              </a:ext>
            </a:extLst>
          </p:cNvPr>
          <p:cNvCxnSpPr/>
          <p:nvPr/>
        </p:nvCxnSpPr>
        <p:spPr bwMode="auto">
          <a:xfrm>
            <a:off x="4871284" y="3199951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7673F69E-D78B-485D-8E3A-6E2876B1767A}"/>
              </a:ext>
            </a:extLst>
          </p:cNvPr>
          <p:cNvCxnSpPr/>
          <p:nvPr/>
        </p:nvCxnSpPr>
        <p:spPr bwMode="auto">
          <a:xfrm>
            <a:off x="5689898" y="3444817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0346C04D-AE47-4A1F-8D83-5788B1F93C14}"/>
              </a:ext>
            </a:extLst>
          </p:cNvPr>
          <p:cNvCxnSpPr/>
          <p:nvPr/>
        </p:nvCxnSpPr>
        <p:spPr bwMode="auto">
          <a:xfrm>
            <a:off x="5973833" y="344486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A933DDE9-756A-48C4-B409-94412A9DCA13}"/>
              </a:ext>
            </a:extLst>
          </p:cNvPr>
          <p:cNvCxnSpPr/>
          <p:nvPr/>
        </p:nvCxnSpPr>
        <p:spPr bwMode="auto">
          <a:xfrm>
            <a:off x="5948109" y="3444748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89ABCB3A-6561-4985-B027-C692A6927D1D}"/>
              </a:ext>
            </a:extLst>
          </p:cNvPr>
          <p:cNvCxnSpPr/>
          <p:nvPr/>
        </p:nvCxnSpPr>
        <p:spPr bwMode="auto">
          <a:xfrm>
            <a:off x="6738276" y="3838390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2005DC7D-072F-4500-9E78-E3006CC62E16}"/>
              </a:ext>
            </a:extLst>
          </p:cNvPr>
          <p:cNvCxnSpPr/>
          <p:nvPr/>
        </p:nvCxnSpPr>
        <p:spPr bwMode="auto">
          <a:xfrm>
            <a:off x="7441238" y="396957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9B1A080E-FD05-4ADD-8645-2E2728B21239}"/>
              </a:ext>
            </a:extLst>
          </p:cNvPr>
          <p:cNvCxnSpPr/>
          <p:nvPr/>
        </p:nvCxnSpPr>
        <p:spPr bwMode="auto">
          <a:xfrm>
            <a:off x="7033009" y="3843146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AE49C1F-C7B4-44E2-AEA6-BD98295EE54F}"/>
              </a:ext>
            </a:extLst>
          </p:cNvPr>
          <p:cNvCxnSpPr/>
          <p:nvPr/>
        </p:nvCxnSpPr>
        <p:spPr bwMode="auto">
          <a:xfrm>
            <a:off x="6817499" y="3838320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C0B8616A-8513-4BED-9F5D-3E3F3CB2DB58}"/>
              </a:ext>
            </a:extLst>
          </p:cNvPr>
          <p:cNvCxnSpPr>
            <a:cxnSpLocks/>
          </p:cNvCxnSpPr>
          <p:nvPr/>
        </p:nvCxnSpPr>
        <p:spPr bwMode="auto">
          <a:xfrm>
            <a:off x="7548493" y="396957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A4883ECB-F6DF-46DA-A63B-53A454625661}"/>
              </a:ext>
            </a:extLst>
          </p:cNvPr>
          <p:cNvCxnSpPr>
            <a:cxnSpLocks/>
          </p:cNvCxnSpPr>
          <p:nvPr/>
        </p:nvCxnSpPr>
        <p:spPr bwMode="auto">
          <a:xfrm>
            <a:off x="7593667" y="396957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DDEF6AF1-8D49-41A1-BDAB-7D125554D314}"/>
              </a:ext>
            </a:extLst>
          </p:cNvPr>
          <p:cNvCxnSpPr>
            <a:cxnSpLocks/>
          </p:cNvCxnSpPr>
          <p:nvPr/>
        </p:nvCxnSpPr>
        <p:spPr bwMode="auto">
          <a:xfrm>
            <a:off x="10736806" y="4166156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C678A669-2B9D-4E23-BE4A-12334F874BE4}"/>
              </a:ext>
            </a:extLst>
          </p:cNvPr>
          <p:cNvCxnSpPr>
            <a:cxnSpLocks/>
          </p:cNvCxnSpPr>
          <p:nvPr/>
        </p:nvCxnSpPr>
        <p:spPr bwMode="auto">
          <a:xfrm>
            <a:off x="7738067" y="3964384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D7CD80F4-7E20-4DC1-A65F-B317988B48CA}"/>
              </a:ext>
            </a:extLst>
          </p:cNvPr>
          <p:cNvCxnSpPr>
            <a:cxnSpLocks/>
          </p:cNvCxnSpPr>
          <p:nvPr/>
        </p:nvCxnSpPr>
        <p:spPr bwMode="auto">
          <a:xfrm>
            <a:off x="8669718" y="4166158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43B3AE79-A1B6-483A-B54F-F4E5BABACF75}"/>
              </a:ext>
            </a:extLst>
          </p:cNvPr>
          <p:cNvCxnSpPr>
            <a:cxnSpLocks/>
          </p:cNvCxnSpPr>
          <p:nvPr/>
        </p:nvCxnSpPr>
        <p:spPr bwMode="auto">
          <a:xfrm>
            <a:off x="8594601" y="4171353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8FB0E2C6-7DF0-4E09-80DB-899561792254}"/>
              </a:ext>
            </a:extLst>
          </p:cNvPr>
          <p:cNvCxnSpPr>
            <a:cxnSpLocks/>
          </p:cNvCxnSpPr>
          <p:nvPr/>
        </p:nvCxnSpPr>
        <p:spPr bwMode="auto">
          <a:xfrm>
            <a:off x="9089067" y="4166158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131C80DE-93FA-4817-B7D6-1469038B86C2}"/>
              </a:ext>
            </a:extLst>
          </p:cNvPr>
          <p:cNvCxnSpPr>
            <a:cxnSpLocks/>
          </p:cNvCxnSpPr>
          <p:nvPr/>
        </p:nvCxnSpPr>
        <p:spPr bwMode="auto">
          <a:xfrm>
            <a:off x="9309115" y="4171352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Multiplication Sign 95">
            <a:extLst>
              <a:ext uri="{FF2B5EF4-FFF2-40B4-BE49-F238E27FC236}">
                <a16:creationId xmlns:a16="http://schemas.microsoft.com/office/drawing/2014/main" xmlns="" id="{28878055-556F-4304-ACD3-497B540663F9}"/>
              </a:ext>
            </a:extLst>
          </p:cNvPr>
          <p:cNvSpPr/>
          <p:nvPr/>
        </p:nvSpPr>
        <p:spPr bwMode="auto">
          <a:xfrm>
            <a:off x="2887106" y="2332497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Multiplication Sign 96">
            <a:extLst>
              <a:ext uri="{FF2B5EF4-FFF2-40B4-BE49-F238E27FC236}">
                <a16:creationId xmlns:a16="http://schemas.microsoft.com/office/drawing/2014/main" xmlns="" id="{1CCAC3EC-8CD8-4508-BBFF-4C0D44909639}"/>
              </a:ext>
            </a:extLst>
          </p:cNvPr>
          <p:cNvSpPr/>
          <p:nvPr/>
        </p:nvSpPr>
        <p:spPr bwMode="auto">
          <a:xfrm>
            <a:off x="3622811" y="2650359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Multiplication Sign 98">
            <a:extLst>
              <a:ext uri="{FF2B5EF4-FFF2-40B4-BE49-F238E27FC236}">
                <a16:creationId xmlns:a16="http://schemas.microsoft.com/office/drawing/2014/main" xmlns="" id="{A5AC430F-0FA9-4719-B655-DA3885FB2EB3}"/>
              </a:ext>
            </a:extLst>
          </p:cNvPr>
          <p:cNvSpPr/>
          <p:nvPr/>
        </p:nvSpPr>
        <p:spPr bwMode="auto">
          <a:xfrm>
            <a:off x="3786463" y="2717951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Multiplication Sign 99">
            <a:extLst>
              <a:ext uri="{FF2B5EF4-FFF2-40B4-BE49-F238E27FC236}">
                <a16:creationId xmlns:a16="http://schemas.microsoft.com/office/drawing/2014/main" xmlns="" id="{0244AB0E-BEA3-4C09-A972-4F386B098005}"/>
              </a:ext>
            </a:extLst>
          </p:cNvPr>
          <p:cNvSpPr/>
          <p:nvPr/>
        </p:nvSpPr>
        <p:spPr bwMode="auto">
          <a:xfrm>
            <a:off x="4372882" y="2986802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Multiplication Sign 100">
            <a:extLst>
              <a:ext uri="{FF2B5EF4-FFF2-40B4-BE49-F238E27FC236}">
                <a16:creationId xmlns:a16="http://schemas.microsoft.com/office/drawing/2014/main" xmlns="" id="{888BA03A-8465-4DAD-A504-CCA6678552F3}"/>
              </a:ext>
            </a:extLst>
          </p:cNvPr>
          <p:cNvSpPr/>
          <p:nvPr/>
        </p:nvSpPr>
        <p:spPr bwMode="auto">
          <a:xfrm>
            <a:off x="3958130" y="2718853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Multiplication Sign 101">
            <a:extLst>
              <a:ext uri="{FF2B5EF4-FFF2-40B4-BE49-F238E27FC236}">
                <a16:creationId xmlns:a16="http://schemas.microsoft.com/office/drawing/2014/main" xmlns="" id="{DA36EC54-8A3D-437F-ADF1-7E7E5AB41615}"/>
              </a:ext>
            </a:extLst>
          </p:cNvPr>
          <p:cNvSpPr/>
          <p:nvPr/>
        </p:nvSpPr>
        <p:spPr bwMode="auto">
          <a:xfrm>
            <a:off x="4488718" y="2995211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Multiplication Sign 102">
            <a:extLst>
              <a:ext uri="{FF2B5EF4-FFF2-40B4-BE49-F238E27FC236}">
                <a16:creationId xmlns:a16="http://schemas.microsoft.com/office/drawing/2014/main" xmlns="" id="{F0E8117B-8879-4842-90A1-377A79EF843F}"/>
              </a:ext>
            </a:extLst>
          </p:cNvPr>
          <p:cNvSpPr/>
          <p:nvPr/>
        </p:nvSpPr>
        <p:spPr bwMode="auto">
          <a:xfrm>
            <a:off x="3991833" y="2784405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Multiplication Sign 103">
            <a:extLst>
              <a:ext uri="{FF2B5EF4-FFF2-40B4-BE49-F238E27FC236}">
                <a16:creationId xmlns:a16="http://schemas.microsoft.com/office/drawing/2014/main" xmlns="" id="{565736D1-7E4A-496F-8C5A-CC8B377A3337}"/>
              </a:ext>
            </a:extLst>
          </p:cNvPr>
          <p:cNvSpPr/>
          <p:nvPr/>
        </p:nvSpPr>
        <p:spPr bwMode="auto">
          <a:xfrm>
            <a:off x="5672149" y="3282101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Multiplication Sign 104">
            <a:extLst>
              <a:ext uri="{FF2B5EF4-FFF2-40B4-BE49-F238E27FC236}">
                <a16:creationId xmlns:a16="http://schemas.microsoft.com/office/drawing/2014/main" xmlns="" id="{10993BCB-2304-4CF7-9136-29EE85F4D242}"/>
              </a:ext>
            </a:extLst>
          </p:cNvPr>
          <p:cNvSpPr/>
          <p:nvPr/>
        </p:nvSpPr>
        <p:spPr bwMode="auto">
          <a:xfrm>
            <a:off x="5506941" y="3290506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Multiplication Sign 105">
            <a:extLst>
              <a:ext uri="{FF2B5EF4-FFF2-40B4-BE49-F238E27FC236}">
                <a16:creationId xmlns:a16="http://schemas.microsoft.com/office/drawing/2014/main" xmlns="" id="{0E706B17-652E-481C-AE3A-27A7944F542B}"/>
              </a:ext>
            </a:extLst>
          </p:cNvPr>
          <p:cNvSpPr/>
          <p:nvPr/>
        </p:nvSpPr>
        <p:spPr bwMode="auto">
          <a:xfrm>
            <a:off x="4809546" y="3002075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Multiplication Sign 106">
            <a:extLst>
              <a:ext uri="{FF2B5EF4-FFF2-40B4-BE49-F238E27FC236}">
                <a16:creationId xmlns:a16="http://schemas.microsoft.com/office/drawing/2014/main" xmlns="" id="{6A3DB33A-2AA2-4C68-BA6A-1118F9C85483}"/>
              </a:ext>
            </a:extLst>
          </p:cNvPr>
          <p:cNvSpPr/>
          <p:nvPr/>
        </p:nvSpPr>
        <p:spPr bwMode="auto">
          <a:xfrm>
            <a:off x="4745188" y="2996510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Multiplication Sign 107">
            <a:extLst>
              <a:ext uri="{FF2B5EF4-FFF2-40B4-BE49-F238E27FC236}">
                <a16:creationId xmlns:a16="http://schemas.microsoft.com/office/drawing/2014/main" xmlns="" id="{1A30CC27-2218-4BF2-BF95-C93BABA3A544}"/>
              </a:ext>
            </a:extLst>
          </p:cNvPr>
          <p:cNvSpPr/>
          <p:nvPr/>
        </p:nvSpPr>
        <p:spPr bwMode="auto">
          <a:xfrm>
            <a:off x="6621732" y="3391864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Multiplication Sign 128">
            <a:extLst>
              <a:ext uri="{FF2B5EF4-FFF2-40B4-BE49-F238E27FC236}">
                <a16:creationId xmlns:a16="http://schemas.microsoft.com/office/drawing/2014/main" xmlns="" id="{B45EA082-89C4-414E-942B-2B0A40E5DCE2}"/>
              </a:ext>
            </a:extLst>
          </p:cNvPr>
          <p:cNvSpPr/>
          <p:nvPr/>
        </p:nvSpPr>
        <p:spPr bwMode="auto">
          <a:xfrm>
            <a:off x="10394239" y="4098635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Multiplication Sign 129">
            <a:extLst>
              <a:ext uri="{FF2B5EF4-FFF2-40B4-BE49-F238E27FC236}">
                <a16:creationId xmlns:a16="http://schemas.microsoft.com/office/drawing/2014/main" xmlns="" id="{BB39B3E7-FF93-4F82-9305-7524E758BD69}"/>
              </a:ext>
            </a:extLst>
          </p:cNvPr>
          <p:cNvSpPr/>
          <p:nvPr/>
        </p:nvSpPr>
        <p:spPr bwMode="auto">
          <a:xfrm>
            <a:off x="10035712" y="4100711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Multiplication Sign 130">
            <a:extLst>
              <a:ext uri="{FF2B5EF4-FFF2-40B4-BE49-F238E27FC236}">
                <a16:creationId xmlns:a16="http://schemas.microsoft.com/office/drawing/2014/main" xmlns="" id="{DE7C45A6-59EA-4967-BE8D-8F722C2A263E}"/>
              </a:ext>
            </a:extLst>
          </p:cNvPr>
          <p:cNvSpPr/>
          <p:nvPr/>
        </p:nvSpPr>
        <p:spPr bwMode="auto">
          <a:xfrm>
            <a:off x="8874416" y="3565379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Multiplication Sign 131">
            <a:extLst>
              <a:ext uri="{FF2B5EF4-FFF2-40B4-BE49-F238E27FC236}">
                <a16:creationId xmlns:a16="http://schemas.microsoft.com/office/drawing/2014/main" xmlns="" id="{EEA51188-E04B-46ED-91DA-E9FAA3059128}"/>
              </a:ext>
            </a:extLst>
          </p:cNvPr>
          <p:cNvSpPr/>
          <p:nvPr/>
        </p:nvSpPr>
        <p:spPr bwMode="auto">
          <a:xfrm>
            <a:off x="7093356" y="3397059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Multiplication Sign 132">
            <a:extLst>
              <a:ext uri="{FF2B5EF4-FFF2-40B4-BE49-F238E27FC236}">
                <a16:creationId xmlns:a16="http://schemas.microsoft.com/office/drawing/2014/main" xmlns="" id="{0F531033-F00B-435E-BF06-98445003B286}"/>
              </a:ext>
            </a:extLst>
          </p:cNvPr>
          <p:cNvSpPr/>
          <p:nvPr/>
        </p:nvSpPr>
        <p:spPr bwMode="auto">
          <a:xfrm>
            <a:off x="8125324" y="3565382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Multiplication Sign 133">
            <a:extLst>
              <a:ext uri="{FF2B5EF4-FFF2-40B4-BE49-F238E27FC236}">
                <a16:creationId xmlns:a16="http://schemas.microsoft.com/office/drawing/2014/main" xmlns="" id="{BC152E9E-3FEC-4FF2-A3D3-533EC125D166}"/>
              </a:ext>
            </a:extLst>
          </p:cNvPr>
          <p:cNvSpPr/>
          <p:nvPr/>
        </p:nvSpPr>
        <p:spPr bwMode="auto">
          <a:xfrm>
            <a:off x="8225143" y="3565381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Multiplication Sign 134">
            <a:extLst>
              <a:ext uri="{FF2B5EF4-FFF2-40B4-BE49-F238E27FC236}">
                <a16:creationId xmlns:a16="http://schemas.microsoft.com/office/drawing/2014/main" xmlns="" id="{B3B1FBA4-9522-42B3-9C83-63A3387FCCEB}"/>
              </a:ext>
            </a:extLst>
          </p:cNvPr>
          <p:cNvSpPr/>
          <p:nvPr/>
        </p:nvSpPr>
        <p:spPr bwMode="auto">
          <a:xfrm>
            <a:off x="8495483" y="3565380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Multiplication Sign 135">
            <a:extLst>
              <a:ext uri="{FF2B5EF4-FFF2-40B4-BE49-F238E27FC236}">
                <a16:creationId xmlns:a16="http://schemas.microsoft.com/office/drawing/2014/main" xmlns="" id="{9A9661C2-A1B5-44D3-9177-02B6596877B7}"/>
              </a:ext>
            </a:extLst>
          </p:cNvPr>
          <p:cNvSpPr/>
          <p:nvPr/>
        </p:nvSpPr>
        <p:spPr bwMode="auto">
          <a:xfrm>
            <a:off x="7266073" y="3401141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Multiplication Sign 136">
            <a:extLst>
              <a:ext uri="{FF2B5EF4-FFF2-40B4-BE49-F238E27FC236}">
                <a16:creationId xmlns:a16="http://schemas.microsoft.com/office/drawing/2014/main" xmlns="" id="{A99D8284-3B0D-4036-B8D7-B90DB191629B}"/>
              </a:ext>
            </a:extLst>
          </p:cNvPr>
          <p:cNvSpPr/>
          <p:nvPr/>
        </p:nvSpPr>
        <p:spPr bwMode="auto">
          <a:xfrm>
            <a:off x="7350399" y="3401742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Multiplication Sign 137">
            <a:extLst>
              <a:ext uri="{FF2B5EF4-FFF2-40B4-BE49-F238E27FC236}">
                <a16:creationId xmlns:a16="http://schemas.microsoft.com/office/drawing/2014/main" xmlns="" id="{B1DC511F-0235-43AF-9994-57E7A3D28904}"/>
              </a:ext>
            </a:extLst>
          </p:cNvPr>
          <p:cNvSpPr/>
          <p:nvPr/>
        </p:nvSpPr>
        <p:spPr bwMode="auto">
          <a:xfrm>
            <a:off x="7667846" y="3565383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Multiplication Sign 138">
            <a:extLst>
              <a:ext uri="{FF2B5EF4-FFF2-40B4-BE49-F238E27FC236}">
                <a16:creationId xmlns:a16="http://schemas.microsoft.com/office/drawing/2014/main" xmlns="" id="{5DD64FD2-8E58-4847-A04E-CD51B73B414F}"/>
              </a:ext>
            </a:extLst>
          </p:cNvPr>
          <p:cNvSpPr/>
          <p:nvPr/>
        </p:nvSpPr>
        <p:spPr bwMode="auto">
          <a:xfrm>
            <a:off x="7755165" y="3568597"/>
            <a:ext cx="137667" cy="137667"/>
          </a:xfrm>
          <a:prstGeom prst="mathMultiply">
            <a:avLst>
              <a:gd name="adj1" fmla="val 10793"/>
            </a:avLst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0687AA82-4A7E-4198-AA94-FA1CF816732B}"/>
              </a:ext>
            </a:extLst>
          </p:cNvPr>
          <p:cNvSpPr/>
          <p:nvPr/>
        </p:nvSpPr>
        <p:spPr bwMode="auto">
          <a:xfrm>
            <a:off x="2925437" y="2445730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9D8980D2-CAEF-488B-9953-86D693F99D61}"/>
              </a:ext>
            </a:extLst>
          </p:cNvPr>
          <p:cNvSpPr/>
          <p:nvPr/>
        </p:nvSpPr>
        <p:spPr bwMode="auto">
          <a:xfrm>
            <a:off x="3263002" y="2672251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0122E639-FF1D-4A4F-902F-F3AFEDF28CDC}"/>
              </a:ext>
            </a:extLst>
          </p:cNvPr>
          <p:cNvSpPr/>
          <p:nvPr/>
        </p:nvSpPr>
        <p:spPr bwMode="auto">
          <a:xfrm>
            <a:off x="3813473" y="2886195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241138FD-0166-4B4B-B222-1DD193F8C17D}"/>
              </a:ext>
            </a:extLst>
          </p:cNvPr>
          <p:cNvSpPr/>
          <p:nvPr/>
        </p:nvSpPr>
        <p:spPr bwMode="auto">
          <a:xfrm>
            <a:off x="3658509" y="2873070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BA6BC670-AEBA-47AF-8937-36563254FE3A}"/>
              </a:ext>
            </a:extLst>
          </p:cNvPr>
          <p:cNvSpPr/>
          <p:nvPr/>
        </p:nvSpPr>
        <p:spPr bwMode="auto">
          <a:xfrm>
            <a:off x="3993185" y="2891691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DD3075C6-946F-4B55-A34E-2A108FA4481B}"/>
              </a:ext>
            </a:extLst>
          </p:cNvPr>
          <p:cNvSpPr/>
          <p:nvPr/>
        </p:nvSpPr>
        <p:spPr bwMode="auto">
          <a:xfrm>
            <a:off x="4016081" y="2967078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1D6C1FD9-0AB2-4A88-83E4-BD0FDC30A376}"/>
              </a:ext>
            </a:extLst>
          </p:cNvPr>
          <p:cNvSpPr/>
          <p:nvPr/>
        </p:nvSpPr>
        <p:spPr bwMode="auto">
          <a:xfrm>
            <a:off x="4416196" y="3066404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030D4456-6944-4E0D-A4DB-341F566916D5}"/>
              </a:ext>
            </a:extLst>
          </p:cNvPr>
          <p:cNvSpPr/>
          <p:nvPr/>
        </p:nvSpPr>
        <p:spPr bwMode="auto">
          <a:xfrm>
            <a:off x="4522625" y="3071483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027D889C-73D0-4CAD-8989-CD5BEA960FED}"/>
              </a:ext>
            </a:extLst>
          </p:cNvPr>
          <p:cNvSpPr/>
          <p:nvPr/>
        </p:nvSpPr>
        <p:spPr bwMode="auto">
          <a:xfrm>
            <a:off x="4779424" y="3106035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1301A3F1-DD83-4C4B-9C39-3C908491D2F0}"/>
              </a:ext>
            </a:extLst>
          </p:cNvPr>
          <p:cNvSpPr/>
          <p:nvPr/>
        </p:nvSpPr>
        <p:spPr bwMode="auto">
          <a:xfrm>
            <a:off x="4802053" y="3105879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E3E345DE-894D-430E-8FA2-FD696B7FB40C}"/>
              </a:ext>
            </a:extLst>
          </p:cNvPr>
          <p:cNvSpPr/>
          <p:nvPr/>
        </p:nvSpPr>
        <p:spPr bwMode="auto">
          <a:xfrm>
            <a:off x="5205383" y="3232442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xmlns="" id="{EE080264-29FF-41A0-AD00-1CC7F4D1AEDF}"/>
              </a:ext>
            </a:extLst>
          </p:cNvPr>
          <p:cNvSpPr/>
          <p:nvPr/>
        </p:nvSpPr>
        <p:spPr bwMode="auto">
          <a:xfrm>
            <a:off x="4901872" y="3146814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F4F365C3-0889-410E-BAFD-E618CC6E4B95}"/>
              </a:ext>
            </a:extLst>
          </p:cNvPr>
          <p:cNvSpPr/>
          <p:nvPr/>
        </p:nvSpPr>
        <p:spPr bwMode="auto">
          <a:xfrm>
            <a:off x="5716721" y="3380153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xmlns="" id="{A579F38F-CB6D-4674-86A9-853EF266B49E}"/>
              </a:ext>
            </a:extLst>
          </p:cNvPr>
          <p:cNvSpPr/>
          <p:nvPr/>
        </p:nvSpPr>
        <p:spPr bwMode="auto">
          <a:xfrm>
            <a:off x="5540100" y="3380751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D646E369-4321-42BD-BE60-CD5AE36B4947}"/>
              </a:ext>
            </a:extLst>
          </p:cNvPr>
          <p:cNvSpPr/>
          <p:nvPr/>
        </p:nvSpPr>
        <p:spPr bwMode="auto">
          <a:xfrm>
            <a:off x="5630179" y="3384409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xmlns="" id="{F1D4E7D5-A691-4A28-8D12-BEC44BF79C12}"/>
              </a:ext>
            </a:extLst>
          </p:cNvPr>
          <p:cNvSpPr/>
          <p:nvPr/>
        </p:nvSpPr>
        <p:spPr bwMode="auto">
          <a:xfrm>
            <a:off x="5940102" y="3379481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xmlns="" id="{6916F0C1-BF79-4CA1-81F0-6586BEF46757}"/>
              </a:ext>
            </a:extLst>
          </p:cNvPr>
          <p:cNvSpPr/>
          <p:nvPr/>
        </p:nvSpPr>
        <p:spPr bwMode="auto">
          <a:xfrm>
            <a:off x="6654678" y="3655979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xmlns="" id="{E33A8425-C170-4452-AAF9-FD2B25C5BAD0}"/>
              </a:ext>
            </a:extLst>
          </p:cNvPr>
          <p:cNvSpPr/>
          <p:nvPr/>
        </p:nvSpPr>
        <p:spPr bwMode="auto">
          <a:xfrm>
            <a:off x="5920631" y="3379482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3E070048-A921-4097-BEBC-23D2F67852CE}"/>
              </a:ext>
            </a:extLst>
          </p:cNvPr>
          <p:cNvSpPr/>
          <p:nvPr/>
        </p:nvSpPr>
        <p:spPr bwMode="auto">
          <a:xfrm>
            <a:off x="6979822" y="3653306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xmlns="" id="{35E3F2A6-A155-430B-A569-671D4AD8630B}"/>
              </a:ext>
            </a:extLst>
          </p:cNvPr>
          <p:cNvSpPr/>
          <p:nvPr/>
        </p:nvSpPr>
        <p:spPr bwMode="auto">
          <a:xfrm>
            <a:off x="6770084" y="3658231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79C1B580-75B3-4442-96B5-02A910B2C4F4}"/>
              </a:ext>
            </a:extLst>
          </p:cNvPr>
          <p:cNvSpPr/>
          <p:nvPr/>
        </p:nvSpPr>
        <p:spPr bwMode="auto">
          <a:xfrm>
            <a:off x="6714281" y="3662829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F1607A37-39BD-4E2D-8064-879E49192D3F}"/>
              </a:ext>
            </a:extLst>
          </p:cNvPr>
          <p:cNvSpPr/>
          <p:nvPr/>
        </p:nvSpPr>
        <p:spPr bwMode="auto">
          <a:xfrm>
            <a:off x="7119857" y="3653305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xmlns="" id="{1FA1041B-7174-4C88-9176-BD027B703F08}"/>
              </a:ext>
            </a:extLst>
          </p:cNvPr>
          <p:cNvSpPr/>
          <p:nvPr/>
        </p:nvSpPr>
        <p:spPr bwMode="auto">
          <a:xfrm>
            <a:off x="7390631" y="3703419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F2B3CFE9-8F8B-449C-BE1B-33FC147310CE}"/>
              </a:ext>
            </a:extLst>
          </p:cNvPr>
          <p:cNvSpPr/>
          <p:nvPr/>
        </p:nvSpPr>
        <p:spPr bwMode="auto">
          <a:xfrm>
            <a:off x="7315009" y="3703045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xmlns="" id="{83BBAE9B-B683-411F-8B77-1E968D02FC3E}"/>
              </a:ext>
            </a:extLst>
          </p:cNvPr>
          <p:cNvSpPr/>
          <p:nvPr/>
        </p:nvSpPr>
        <p:spPr bwMode="auto">
          <a:xfrm>
            <a:off x="7541672" y="3703284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xmlns="" id="{FC01515F-CEF3-4DF9-B2C8-C2E28BE85454}"/>
              </a:ext>
            </a:extLst>
          </p:cNvPr>
          <p:cNvSpPr/>
          <p:nvPr/>
        </p:nvSpPr>
        <p:spPr bwMode="auto">
          <a:xfrm>
            <a:off x="7696462" y="3798103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xmlns="" id="{48413AC7-DED6-4B5E-9F0A-5CC2CAF804E5}"/>
              </a:ext>
            </a:extLst>
          </p:cNvPr>
          <p:cNvSpPr/>
          <p:nvPr/>
        </p:nvSpPr>
        <p:spPr bwMode="auto">
          <a:xfrm>
            <a:off x="7497287" y="3702088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xmlns="" id="{6D3F4331-927E-4B67-82CD-057F3ADE8DF2}"/>
              </a:ext>
            </a:extLst>
          </p:cNvPr>
          <p:cNvSpPr/>
          <p:nvPr/>
        </p:nvSpPr>
        <p:spPr bwMode="auto">
          <a:xfrm>
            <a:off x="8254113" y="3906171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xmlns="" id="{3DC71177-BB20-49E6-B6D6-9903B8C88083}"/>
              </a:ext>
            </a:extLst>
          </p:cNvPr>
          <p:cNvSpPr/>
          <p:nvPr/>
        </p:nvSpPr>
        <p:spPr bwMode="auto">
          <a:xfrm>
            <a:off x="8141206" y="3906172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xmlns="" id="{C0B8B0FB-9363-4793-803A-50A1551658B2}"/>
              </a:ext>
            </a:extLst>
          </p:cNvPr>
          <p:cNvSpPr/>
          <p:nvPr/>
        </p:nvSpPr>
        <p:spPr bwMode="auto">
          <a:xfrm>
            <a:off x="7805513" y="3800225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xmlns="" id="{3C004A55-CC72-4AF8-87EA-DA626FCACEFC}"/>
              </a:ext>
            </a:extLst>
          </p:cNvPr>
          <p:cNvSpPr/>
          <p:nvPr/>
        </p:nvSpPr>
        <p:spPr bwMode="auto">
          <a:xfrm>
            <a:off x="8525933" y="3906170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xmlns="" id="{F24B0F50-9C1B-408F-8B02-DBDA30F98D3F}"/>
              </a:ext>
            </a:extLst>
          </p:cNvPr>
          <p:cNvSpPr/>
          <p:nvPr/>
        </p:nvSpPr>
        <p:spPr bwMode="auto">
          <a:xfrm>
            <a:off x="8908007" y="3901124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xmlns="" id="{D2B6903A-6149-4841-BCE2-26EB5393AF0A}"/>
              </a:ext>
            </a:extLst>
          </p:cNvPr>
          <p:cNvSpPr/>
          <p:nvPr/>
        </p:nvSpPr>
        <p:spPr bwMode="auto">
          <a:xfrm>
            <a:off x="8565295" y="3910768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xmlns="" id="{A722CD27-E18A-4981-9447-3C81DBD3D1BA}"/>
              </a:ext>
            </a:extLst>
          </p:cNvPr>
          <p:cNvSpPr/>
          <p:nvPr/>
        </p:nvSpPr>
        <p:spPr bwMode="auto">
          <a:xfrm>
            <a:off x="9044213" y="3901123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xmlns="" id="{46136821-B98F-455E-B990-6A6705C3DCBA}"/>
              </a:ext>
            </a:extLst>
          </p:cNvPr>
          <p:cNvSpPr/>
          <p:nvPr/>
        </p:nvSpPr>
        <p:spPr bwMode="auto">
          <a:xfrm>
            <a:off x="8633150" y="3913066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xmlns="" id="{4F207993-7106-421B-8B7C-B69741BE7833}"/>
              </a:ext>
            </a:extLst>
          </p:cNvPr>
          <p:cNvSpPr/>
          <p:nvPr/>
        </p:nvSpPr>
        <p:spPr bwMode="auto">
          <a:xfrm>
            <a:off x="9264253" y="3897413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66A4EDAB-1C5C-4B58-BF1E-CDC429B01635}"/>
              </a:ext>
            </a:extLst>
          </p:cNvPr>
          <p:cNvSpPr/>
          <p:nvPr/>
        </p:nvSpPr>
        <p:spPr bwMode="auto">
          <a:xfrm>
            <a:off x="10430034" y="4223377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xmlns="" id="{6A74A7E9-6CDF-4EAC-9AD7-BC1877F1879E}"/>
              </a:ext>
            </a:extLst>
          </p:cNvPr>
          <p:cNvSpPr/>
          <p:nvPr/>
        </p:nvSpPr>
        <p:spPr bwMode="auto">
          <a:xfrm>
            <a:off x="10085108" y="4224835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171E8709-2198-44B9-804E-42FF62BB02DD}"/>
              </a:ext>
            </a:extLst>
          </p:cNvPr>
          <p:cNvSpPr/>
          <p:nvPr/>
        </p:nvSpPr>
        <p:spPr bwMode="auto">
          <a:xfrm>
            <a:off x="10694527" y="4227386"/>
            <a:ext cx="80433" cy="80433"/>
          </a:xfrm>
          <a:prstGeom prst="ellipse">
            <a:avLst/>
          </a:prstGeom>
          <a:noFill/>
          <a:ln w="19050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7BBC8426-6CC5-4C43-BC2F-C472F9947D7E}"/>
              </a:ext>
            </a:extLst>
          </p:cNvPr>
          <p:cNvGrpSpPr/>
          <p:nvPr/>
        </p:nvGrpSpPr>
        <p:grpSpPr>
          <a:xfrm>
            <a:off x="2541682" y="5255175"/>
            <a:ext cx="8272080" cy="84401"/>
            <a:chOff x="2541682" y="5255175"/>
            <a:chExt cx="8272080" cy="84401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xmlns="" id="{A1AD3E14-A67C-4C25-8B95-2B33AF7BD3C5}"/>
                </a:ext>
              </a:extLst>
            </p:cNvPr>
            <p:cNvGrpSpPr/>
            <p:nvPr/>
          </p:nvGrpSpPr>
          <p:grpSpPr>
            <a:xfrm>
              <a:off x="2541682" y="5263818"/>
              <a:ext cx="3390708" cy="75758"/>
              <a:chOff x="2541682" y="5263818"/>
              <a:chExt cx="3390708" cy="7575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67F87ACE-F9CA-4923-9947-72999AC73D64}"/>
                  </a:ext>
                </a:extLst>
              </p:cNvPr>
              <p:cNvGrpSpPr/>
              <p:nvPr/>
            </p:nvGrpSpPr>
            <p:grpSpPr>
              <a:xfrm rot="5400000">
                <a:off x="3260169" y="4551081"/>
                <a:ext cx="70008" cy="1506981"/>
                <a:chOff x="2032781" y="2539219"/>
                <a:chExt cx="77373" cy="2813538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4B5DF36E-8CD4-4331-B68C-D019FD878DA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2539219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7E59E37F-6CBC-4DE9-8019-4FF982D267C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3242604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22DA121A-B5CD-4587-ADA4-244959FBEA2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3945989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E872876F-7ECA-462C-AB0E-320BB6DCA3C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4649374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E1D665E2-11B7-4AEB-812F-9A2513C06F0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5352757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xmlns="" id="{7FEAF3BC-BDE5-4E5A-B606-A8E814746584}"/>
                  </a:ext>
                </a:extLst>
              </p:cNvPr>
              <p:cNvGrpSpPr/>
              <p:nvPr/>
            </p:nvGrpSpPr>
            <p:grpSpPr>
              <a:xfrm rot="5400000">
                <a:off x="5143896" y="4545331"/>
                <a:ext cx="70008" cy="1506981"/>
                <a:chOff x="2032781" y="2539219"/>
                <a:chExt cx="77373" cy="2813538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xmlns="" id="{B56AABCE-1E12-4D05-AB03-920ED7447B8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2539219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xmlns="" id="{BAC210EA-2140-4070-9CD4-EED6CF0563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3242604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xmlns="" id="{493BA695-4792-436E-B97A-BE3A782DA52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3945989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xmlns="" id="{22937A4C-3910-40AC-A255-9CC30894415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4649374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xmlns="" id="{A6A98F37-72C8-4047-BCEC-7C4AAE370D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5352757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xmlns="" id="{CECBF71A-2E12-4330-8CE2-D64F0570F948}"/>
                </a:ext>
              </a:extLst>
            </p:cNvPr>
            <p:cNvGrpSpPr/>
            <p:nvPr/>
          </p:nvGrpSpPr>
          <p:grpSpPr>
            <a:xfrm>
              <a:off x="6305149" y="5255175"/>
              <a:ext cx="3390709" cy="75756"/>
              <a:chOff x="2541682" y="5263820"/>
              <a:chExt cx="3390709" cy="75756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xmlns="" id="{1F882863-DA56-4DE7-883A-C33FCE8F3A88}"/>
                  </a:ext>
                </a:extLst>
              </p:cNvPr>
              <p:cNvGrpSpPr/>
              <p:nvPr/>
            </p:nvGrpSpPr>
            <p:grpSpPr>
              <a:xfrm rot="5400000">
                <a:off x="3260169" y="4551081"/>
                <a:ext cx="70008" cy="1506981"/>
                <a:chOff x="2032781" y="2539219"/>
                <a:chExt cx="77373" cy="2813538"/>
              </a:xfrm>
            </p:grpSpPr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xmlns="" id="{232ED111-7E30-4A19-B469-24578B8BB45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2539219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xmlns="" id="{88B9BAAB-4E79-455E-AE1F-ECF49CD3A7F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3242604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xmlns="" id="{B26ACFB0-506A-4606-A8C7-97495B47E3B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3945989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xmlns="" id="{EDE57B83-AB3A-4CDC-A8EB-B1BB29A0613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4649374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xmlns="" id="{7D73D11A-3C88-4853-8471-5163746DBE7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5352757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xmlns="" id="{4AC7F0BB-64A6-42AB-B4FD-97A39CBDB0F3}"/>
                  </a:ext>
                </a:extLst>
              </p:cNvPr>
              <p:cNvGrpSpPr/>
              <p:nvPr/>
            </p:nvGrpSpPr>
            <p:grpSpPr>
              <a:xfrm rot="5400000">
                <a:off x="5143896" y="4545334"/>
                <a:ext cx="70009" cy="1506981"/>
                <a:chOff x="2032781" y="2539219"/>
                <a:chExt cx="77374" cy="2813538"/>
              </a:xfrm>
            </p:grpSpPr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xmlns="" id="{77B2C3C8-EFD9-4178-B7D6-758A2193C15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2539219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xmlns="" id="{E2B9C3E4-6DF5-424D-BEA5-67D10A6E242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3242605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xmlns="" id="{4C8D80C2-54FF-4B61-BCD0-3A354C34872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2" y="3945991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xmlns="" id="{662EAD2E-DE09-4795-AA07-30D80BA41F7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4649374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xmlns="" id="{B506CD77-42BC-4A3C-96DA-2BEC07C6D41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032781" y="5352757"/>
                  <a:ext cx="7737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xmlns="" id="{F51DFEFF-8DC9-4891-A1E8-7CD84E9F873A}"/>
                </a:ext>
              </a:extLst>
            </p:cNvPr>
            <p:cNvGrpSpPr/>
            <p:nvPr/>
          </p:nvGrpSpPr>
          <p:grpSpPr>
            <a:xfrm>
              <a:off x="10060270" y="5263817"/>
              <a:ext cx="753492" cy="70009"/>
              <a:chOff x="9094766" y="5407575"/>
              <a:chExt cx="753492" cy="70009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xmlns="" id="{C3F5A184-AB72-42A0-B061-EEC1DAA0A0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813254" y="5442579"/>
                <a:ext cx="70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xmlns="" id="{383C1B09-BB1D-48E5-A221-3245C93E9A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436508" y="5442579"/>
                <a:ext cx="70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xmlns="" id="{4CFB2406-AF74-435F-BF8F-17D9329EB5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059762" y="5442580"/>
                <a:ext cx="70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12975B6B-73BB-47A8-9572-D867032CBC86}"/>
              </a:ext>
            </a:extLst>
          </p:cNvPr>
          <p:cNvSpPr txBox="1"/>
          <p:nvPr/>
        </p:nvSpPr>
        <p:spPr bwMode="auto">
          <a:xfrm>
            <a:off x="4209559" y="5291947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54137AE3-9B6D-4EFD-806D-10913D2AAF98}"/>
              </a:ext>
            </a:extLst>
          </p:cNvPr>
          <p:cNvSpPr txBox="1"/>
          <p:nvPr/>
        </p:nvSpPr>
        <p:spPr bwMode="auto">
          <a:xfrm>
            <a:off x="4570065" y="5294937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3B4E39F2-FD37-4E03-B068-50B979C37730}"/>
              </a:ext>
            </a:extLst>
          </p:cNvPr>
          <p:cNvSpPr txBox="1"/>
          <p:nvPr/>
        </p:nvSpPr>
        <p:spPr bwMode="auto">
          <a:xfrm>
            <a:off x="4964802" y="5294937"/>
            <a:ext cx="435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28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901D2902-41D0-42B6-82B0-5CFD334FAD59}"/>
              </a:ext>
            </a:extLst>
          </p:cNvPr>
          <p:cNvSpPr txBox="1"/>
          <p:nvPr/>
        </p:nvSpPr>
        <p:spPr bwMode="auto">
          <a:xfrm>
            <a:off x="5324727" y="5286707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32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0C77EA2F-85BF-4E4D-BC1E-99A2D5A012ED}"/>
              </a:ext>
            </a:extLst>
          </p:cNvPr>
          <p:cNvSpPr txBox="1"/>
          <p:nvPr/>
        </p:nvSpPr>
        <p:spPr bwMode="auto">
          <a:xfrm>
            <a:off x="5700288" y="5294937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36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AD2BA630-8696-449E-9F6A-04E20E552488}"/>
              </a:ext>
            </a:extLst>
          </p:cNvPr>
          <p:cNvSpPr txBox="1"/>
          <p:nvPr/>
        </p:nvSpPr>
        <p:spPr bwMode="auto">
          <a:xfrm>
            <a:off x="6106328" y="5299166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40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BA271A12-F37D-4BCC-B2EC-486268173A9D}"/>
              </a:ext>
            </a:extLst>
          </p:cNvPr>
          <p:cNvSpPr txBox="1"/>
          <p:nvPr/>
        </p:nvSpPr>
        <p:spPr bwMode="auto">
          <a:xfrm>
            <a:off x="6466834" y="5302156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44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085F054D-0FEA-43DD-B515-25B8BB785D2B}"/>
              </a:ext>
            </a:extLst>
          </p:cNvPr>
          <p:cNvSpPr txBox="1"/>
          <p:nvPr/>
        </p:nvSpPr>
        <p:spPr bwMode="auto">
          <a:xfrm>
            <a:off x="6821315" y="5302156"/>
            <a:ext cx="448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48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D44AA9BD-241A-4CA2-BF6D-6DAFD8ECDE0B}"/>
              </a:ext>
            </a:extLst>
          </p:cNvPr>
          <p:cNvSpPr txBox="1"/>
          <p:nvPr/>
        </p:nvSpPr>
        <p:spPr bwMode="auto">
          <a:xfrm>
            <a:off x="7221496" y="5293926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52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D2B1812B-C79E-4588-88DB-E6FF5F9E4664}"/>
              </a:ext>
            </a:extLst>
          </p:cNvPr>
          <p:cNvSpPr txBox="1"/>
          <p:nvPr/>
        </p:nvSpPr>
        <p:spPr bwMode="auto">
          <a:xfrm>
            <a:off x="7597057" y="5302156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56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CDBF92C8-C753-4EDA-8512-F6CDBC71B29E}"/>
              </a:ext>
            </a:extLst>
          </p:cNvPr>
          <p:cNvSpPr txBox="1"/>
          <p:nvPr/>
        </p:nvSpPr>
        <p:spPr bwMode="auto">
          <a:xfrm>
            <a:off x="7977720" y="5284674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60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58B3CFBC-DBF6-439E-A537-63440929E9DF}"/>
              </a:ext>
            </a:extLst>
          </p:cNvPr>
          <p:cNvSpPr txBox="1"/>
          <p:nvPr/>
        </p:nvSpPr>
        <p:spPr bwMode="auto">
          <a:xfrm>
            <a:off x="8338226" y="5287664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64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30A668DB-94C3-4C77-8E44-6331B2D37859}"/>
              </a:ext>
            </a:extLst>
          </p:cNvPr>
          <p:cNvSpPr txBox="1"/>
          <p:nvPr/>
        </p:nvSpPr>
        <p:spPr bwMode="auto">
          <a:xfrm>
            <a:off x="8732963" y="5287664"/>
            <a:ext cx="435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68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CD2D6B14-D963-4E24-BBF7-7FC82F1FFB5C}"/>
              </a:ext>
            </a:extLst>
          </p:cNvPr>
          <p:cNvSpPr txBox="1"/>
          <p:nvPr/>
        </p:nvSpPr>
        <p:spPr bwMode="auto">
          <a:xfrm>
            <a:off x="9092888" y="5279434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72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1B5AE0A1-B466-48F7-8824-421AD1B2FC26}"/>
              </a:ext>
            </a:extLst>
          </p:cNvPr>
          <p:cNvSpPr txBox="1"/>
          <p:nvPr/>
        </p:nvSpPr>
        <p:spPr bwMode="auto">
          <a:xfrm>
            <a:off x="9468449" y="5287664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76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C1B3777F-8039-4823-97AA-050E8C84BADD}"/>
              </a:ext>
            </a:extLst>
          </p:cNvPr>
          <p:cNvSpPr txBox="1"/>
          <p:nvPr/>
        </p:nvSpPr>
        <p:spPr bwMode="auto">
          <a:xfrm>
            <a:off x="9850036" y="5283716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80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B5FEA1DC-5085-44B8-8D46-B59736A996AC}"/>
              </a:ext>
            </a:extLst>
          </p:cNvPr>
          <p:cNvSpPr txBox="1"/>
          <p:nvPr/>
        </p:nvSpPr>
        <p:spPr bwMode="auto">
          <a:xfrm>
            <a:off x="10210542" y="5286706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84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521303DB-969F-48AD-B81F-F7F2722697CC}"/>
              </a:ext>
            </a:extLst>
          </p:cNvPr>
          <p:cNvSpPr txBox="1"/>
          <p:nvPr/>
        </p:nvSpPr>
        <p:spPr bwMode="auto">
          <a:xfrm>
            <a:off x="10605279" y="5286706"/>
            <a:ext cx="435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88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6E9E971B-2D12-4B97-A067-2E293D6D8DF4}"/>
              </a:ext>
            </a:extLst>
          </p:cNvPr>
          <p:cNvSpPr txBox="1"/>
          <p:nvPr/>
        </p:nvSpPr>
        <p:spPr bwMode="auto">
          <a:xfrm>
            <a:off x="4202237" y="5739839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29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59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5FD19151-442F-42E4-951F-918CD424DD7C}"/>
              </a:ext>
            </a:extLst>
          </p:cNvPr>
          <p:cNvSpPr txBox="1"/>
          <p:nvPr/>
        </p:nvSpPr>
        <p:spPr bwMode="auto">
          <a:xfrm>
            <a:off x="4614650" y="5736591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54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8AA6E7F8-3508-4FDE-A052-3CC7FBEEFE88}"/>
              </a:ext>
            </a:extLst>
          </p:cNvPr>
          <p:cNvSpPr txBox="1"/>
          <p:nvPr/>
        </p:nvSpPr>
        <p:spPr bwMode="auto">
          <a:xfrm>
            <a:off x="5013300" y="5728361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45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845985A3-63DC-4B71-A614-AB54591D37FF}"/>
              </a:ext>
            </a:extLst>
          </p:cNvPr>
          <p:cNvSpPr txBox="1"/>
          <p:nvPr/>
        </p:nvSpPr>
        <p:spPr bwMode="auto">
          <a:xfrm>
            <a:off x="5374908" y="5728361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19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40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74B66716-06BB-4C27-854E-89E5854FFDE0}"/>
              </a:ext>
            </a:extLst>
          </p:cNvPr>
          <p:cNvSpPr txBox="1"/>
          <p:nvPr/>
        </p:nvSpPr>
        <p:spPr bwMode="auto">
          <a:xfrm>
            <a:off x="5743116" y="5721088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36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9773B624-719C-4467-9C64-DEAABAB4DA1F}"/>
              </a:ext>
            </a:extLst>
          </p:cNvPr>
          <p:cNvSpPr txBox="1"/>
          <p:nvPr/>
        </p:nvSpPr>
        <p:spPr bwMode="auto">
          <a:xfrm>
            <a:off x="6137540" y="5726834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32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15CB0C30-B1FA-4818-A29A-9121CECD31A8}"/>
              </a:ext>
            </a:extLst>
          </p:cNvPr>
          <p:cNvSpPr txBox="1"/>
          <p:nvPr/>
        </p:nvSpPr>
        <p:spPr bwMode="auto">
          <a:xfrm>
            <a:off x="6499148" y="5726834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128A9CF8-A6B2-4F17-8EA4-08DA4FD53189}"/>
              </a:ext>
            </a:extLst>
          </p:cNvPr>
          <p:cNvSpPr txBox="1"/>
          <p:nvPr/>
        </p:nvSpPr>
        <p:spPr bwMode="auto">
          <a:xfrm>
            <a:off x="6867356" y="5719561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25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84985EAE-F5DD-4290-98C6-49482ABA5B2F}"/>
              </a:ext>
            </a:extLst>
          </p:cNvPr>
          <p:cNvSpPr txBox="1"/>
          <p:nvPr/>
        </p:nvSpPr>
        <p:spPr bwMode="auto">
          <a:xfrm>
            <a:off x="7220413" y="5719942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21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0B728244-CFFA-4E80-907A-758D21DB4755}"/>
              </a:ext>
            </a:extLst>
          </p:cNvPr>
          <p:cNvSpPr txBox="1"/>
          <p:nvPr/>
        </p:nvSpPr>
        <p:spPr bwMode="auto">
          <a:xfrm>
            <a:off x="7632826" y="5716694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AA347100-B9A9-4B45-8782-9CA31359C9FE}"/>
              </a:ext>
            </a:extLst>
          </p:cNvPr>
          <p:cNvSpPr txBox="1"/>
          <p:nvPr/>
        </p:nvSpPr>
        <p:spPr bwMode="auto">
          <a:xfrm>
            <a:off x="8031476" y="5708464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F3BB90C1-0850-4CA3-AE12-B2C84DCBA84B}"/>
              </a:ext>
            </a:extLst>
          </p:cNvPr>
          <p:cNvSpPr txBox="1"/>
          <p:nvPr/>
        </p:nvSpPr>
        <p:spPr bwMode="auto">
          <a:xfrm>
            <a:off x="8393084" y="5708464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84E19404-F1CB-4D48-B426-67A45D7771D5}"/>
              </a:ext>
            </a:extLst>
          </p:cNvPr>
          <p:cNvSpPr txBox="1"/>
          <p:nvPr/>
        </p:nvSpPr>
        <p:spPr bwMode="auto">
          <a:xfrm>
            <a:off x="8806977" y="5701191"/>
            <a:ext cx="276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109B522-7401-4BDC-84C5-0E00CF1ADB9F}"/>
              </a:ext>
            </a:extLst>
          </p:cNvPr>
          <p:cNvSpPr txBox="1"/>
          <p:nvPr/>
        </p:nvSpPr>
        <p:spPr bwMode="auto">
          <a:xfrm>
            <a:off x="9160659" y="5698420"/>
            <a:ext cx="276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34ADFF14-207C-4E86-A20B-4F734B086352}"/>
              </a:ext>
            </a:extLst>
          </p:cNvPr>
          <p:cNvSpPr txBox="1"/>
          <p:nvPr/>
        </p:nvSpPr>
        <p:spPr bwMode="auto">
          <a:xfrm>
            <a:off x="9573072" y="5695172"/>
            <a:ext cx="276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63C48340-A046-4442-9AE0-809AD3388477}"/>
              </a:ext>
            </a:extLst>
          </p:cNvPr>
          <p:cNvSpPr txBox="1"/>
          <p:nvPr/>
        </p:nvSpPr>
        <p:spPr bwMode="auto">
          <a:xfrm>
            <a:off x="9971722" y="5686942"/>
            <a:ext cx="276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C09135B7-DECB-4664-BF0F-91BF8DAC2C4A}"/>
              </a:ext>
            </a:extLst>
          </p:cNvPr>
          <p:cNvSpPr txBox="1"/>
          <p:nvPr/>
        </p:nvSpPr>
        <p:spPr bwMode="auto">
          <a:xfrm>
            <a:off x="10333330" y="5686942"/>
            <a:ext cx="276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3097A8-9BC0-4693-97ED-9F75BFA7A01E}"/>
              </a:ext>
            </a:extLst>
          </p:cNvPr>
          <p:cNvSpPr txBox="1"/>
          <p:nvPr/>
        </p:nvSpPr>
        <p:spPr bwMode="auto">
          <a:xfrm>
            <a:off x="10701538" y="5679669"/>
            <a:ext cx="276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xmlns="" id="{7431AC6E-5B66-499A-AE87-1A2554A99D2A}"/>
              </a:ext>
            </a:extLst>
          </p:cNvPr>
          <p:cNvSpPr/>
          <p:nvPr/>
        </p:nvSpPr>
        <p:spPr bwMode="auto">
          <a:xfrm>
            <a:off x="2535382" y="2166505"/>
            <a:ext cx="8188036" cy="2041813"/>
          </a:xfrm>
          <a:custGeom>
            <a:avLst/>
            <a:gdLst>
              <a:gd name="connsiteX0" fmla="*/ 0 w 8188036"/>
              <a:gd name="connsiteY0" fmla="*/ 0 h 2041813"/>
              <a:gd name="connsiteX1" fmla="*/ 213013 w 8188036"/>
              <a:gd name="connsiteY1" fmla="*/ 0 h 2041813"/>
              <a:gd name="connsiteX2" fmla="*/ 213013 w 8188036"/>
              <a:gd name="connsiteY2" fmla="*/ 72736 h 2041813"/>
              <a:gd name="connsiteX3" fmla="*/ 280554 w 8188036"/>
              <a:gd name="connsiteY3" fmla="*/ 72736 h 2041813"/>
              <a:gd name="connsiteX4" fmla="*/ 280554 w 8188036"/>
              <a:gd name="connsiteY4" fmla="*/ 119495 h 2041813"/>
              <a:gd name="connsiteX5" fmla="*/ 400050 w 8188036"/>
              <a:gd name="connsiteY5" fmla="*/ 119495 h 2041813"/>
              <a:gd name="connsiteX6" fmla="*/ 400050 w 8188036"/>
              <a:gd name="connsiteY6" fmla="*/ 296140 h 2041813"/>
              <a:gd name="connsiteX7" fmla="*/ 400050 w 8188036"/>
              <a:gd name="connsiteY7" fmla="*/ 296140 h 2041813"/>
              <a:gd name="connsiteX8" fmla="*/ 400050 w 8188036"/>
              <a:gd name="connsiteY8" fmla="*/ 400050 h 2041813"/>
              <a:gd name="connsiteX9" fmla="*/ 493568 w 8188036"/>
              <a:gd name="connsiteY9" fmla="*/ 400050 h 2041813"/>
              <a:gd name="connsiteX10" fmla="*/ 493568 w 8188036"/>
              <a:gd name="connsiteY10" fmla="*/ 462395 h 2041813"/>
              <a:gd name="connsiteX11" fmla="*/ 566304 w 8188036"/>
              <a:gd name="connsiteY11" fmla="*/ 462395 h 2041813"/>
              <a:gd name="connsiteX12" fmla="*/ 566304 w 8188036"/>
              <a:gd name="connsiteY12" fmla="*/ 524740 h 2041813"/>
              <a:gd name="connsiteX13" fmla="*/ 649432 w 8188036"/>
              <a:gd name="connsiteY13" fmla="*/ 524740 h 2041813"/>
              <a:gd name="connsiteX14" fmla="*/ 649432 w 8188036"/>
              <a:gd name="connsiteY14" fmla="*/ 602672 h 2041813"/>
              <a:gd name="connsiteX15" fmla="*/ 774123 w 8188036"/>
              <a:gd name="connsiteY15" fmla="*/ 602672 h 2041813"/>
              <a:gd name="connsiteX16" fmla="*/ 774123 w 8188036"/>
              <a:gd name="connsiteY16" fmla="*/ 732559 h 2041813"/>
              <a:gd name="connsiteX17" fmla="*/ 805295 w 8188036"/>
              <a:gd name="connsiteY17" fmla="*/ 732559 h 2041813"/>
              <a:gd name="connsiteX18" fmla="*/ 805295 w 8188036"/>
              <a:gd name="connsiteY18" fmla="*/ 794904 h 2041813"/>
              <a:gd name="connsiteX19" fmla="*/ 904009 w 8188036"/>
              <a:gd name="connsiteY19" fmla="*/ 794904 h 2041813"/>
              <a:gd name="connsiteX20" fmla="*/ 904009 w 8188036"/>
              <a:gd name="connsiteY20" fmla="*/ 862445 h 2041813"/>
              <a:gd name="connsiteX21" fmla="*/ 1080654 w 8188036"/>
              <a:gd name="connsiteY21" fmla="*/ 862445 h 2041813"/>
              <a:gd name="connsiteX22" fmla="*/ 1080654 w 8188036"/>
              <a:gd name="connsiteY22" fmla="*/ 929986 h 2041813"/>
              <a:gd name="connsiteX23" fmla="*/ 1522268 w 8188036"/>
              <a:gd name="connsiteY23" fmla="*/ 929986 h 2041813"/>
              <a:gd name="connsiteX24" fmla="*/ 1522268 w 8188036"/>
              <a:gd name="connsiteY24" fmla="*/ 997527 h 2041813"/>
              <a:gd name="connsiteX25" fmla="*/ 2083377 w 8188036"/>
              <a:gd name="connsiteY25" fmla="*/ 997527 h 2041813"/>
              <a:gd name="connsiteX26" fmla="*/ 2083377 w 8188036"/>
              <a:gd name="connsiteY26" fmla="*/ 1085850 h 2041813"/>
              <a:gd name="connsiteX27" fmla="*/ 2649682 w 8188036"/>
              <a:gd name="connsiteY27" fmla="*/ 1085850 h 2041813"/>
              <a:gd name="connsiteX28" fmla="*/ 2649682 w 8188036"/>
              <a:gd name="connsiteY28" fmla="*/ 1163781 h 2041813"/>
              <a:gd name="connsiteX29" fmla="*/ 2831523 w 8188036"/>
              <a:gd name="connsiteY29" fmla="*/ 1163781 h 2041813"/>
              <a:gd name="connsiteX30" fmla="*/ 2831523 w 8188036"/>
              <a:gd name="connsiteY30" fmla="*/ 1241713 h 2041813"/>
              <a:gd name="connsiteX31" fmla="*/ 2976995 w 8188036"/>
              <a:gd name="connsiteY31" fmla="*/ 1241713 h 2041813"/>
              <a:gd name="connsiteX32" fmla="*/ 2976995 w 8188036"/>
              <a:gd name="connsiteY32" fmla="*/ 1324840 h 2041813"/>
              <a:gd name="connsiteX33" fmla="*/ 3553691 w 8188036"/>
              <a:gd name="connsiteY33" fmla="*/ 1324840 h 2041813"/>
              <a:gd name="connsiteX34" fmla="*/ 3553691 w 8188036"/>
              <a:gd name="connsiteY34" fmla="*/ 1423554 h 2041813"/>
              <a:gd name="connsiteX35" fmla="*/ 3787486 w 8188036"/>
              <a:gd name="connsiteY35" fmla="*/ 1423554 h 2041813"/>
              <a:gd name="connsiteX36" fmla="*/ 3787486 w 8188036"/>
              <a:gd name="connsiteY36" fmla="*/ 1527463 h 2041813"/>
              <a:gd name="connsiteX37" fmla="*/ 3896591 w 8188036"/>
              <a:gd name="connsiteY37" fmla="*/ 1527463 h 2041813"/>
              <a:gd name="connsiteX38" fmla="*/ 3896591 w 8188036"/>
              <a:gd name="connsiteY38" fmla="*/ 1610590 h 2041813"/>
              <a:gd name="connsiteX39" fmla="*/ 4156363 w 8188036"/>
              <a:gd name="connsiteY39" fmla="*/ 1610590 h 2041813"/>
              <a:gd name="connsiteX40" fmla="*/ 4156363 w 8188036"/>
              <a:gd name="connsiteY40" fmla="*/ 1724890 h 2041813"/>
              <a:gd name="connsiteX41" fmla="*/ 4748645 w 8188036"/>
              <a:gd name="connsiteY41" fmla="*/ 1724890 h 2041813"/>
              <a:gd name="connsiteX42" fmla="*/ 4748645 w 8188036"/>
              <a:gd name="connsiteY42" fmla="*/ 1844386 h 2041813"/>
              <a:gd name="connsiteX43" fmla="*/ 5642263 w 8188036"/>
              <a:gd name="connsiteY43" fmla="*/ 1844386 h 2041813"/>
              <a:gd name="connsiteX44" fmla="*/ 5642263 w 8188036"/>
              <a:gd name="connsiteY44" fmla="*/ 2041813 h 2041813"/>
              <a:gd name="connsiteX45" fmla="*/ 8188036 w 8188036"/>
              <a:gd name="connsiteY45" fmla="*/ 2041813 h 204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188036" h="2041813">
                <a:moveTo>
                  <a:pt x="0" y="0"/>
                </a:moveTo>
                <a:lnTo>
                  <a:pt x="213013" y="0"/>
                </a:lnTo>
                <a:lnTo>
                  <a:pt x="213013" y="72736"/>
                </a:lnTo>
                <a:lnTo>
                  <a:pt x="280554" y="72736"/>
                </a:lnTo>
                <a:lnTo>
                  <a:pt x="280554" y="119495"/>
                </a:lnTo>
                <a:lnTo>
                  <a:pt x="400050" y="119495"/>
                </a:lnTo>
                <a:lnTo>
                  <a:pt x="400050" y="296140"/>
                </a:lnTo>
                <a:lnTo>
                  <a:pt x="400050" y="296140"/>
                </a:lnTo>
                <a:lnTo>
                  <a:pt x="400050" y="400050"/>
                </a:lnTo>
                <a:lnTo>
                  <a:pt x="493568" y="400050"/>
                </a:lnTo>
                <a:lnTo>
                  <a:pt x="493568" y="462395"/>
                </a:lnTo>
                <a:lnTo>
                  <a:pt x="566304" y="462395"/>
                </a:lnTo>
                <a:lnTo>
                  <a:pt x="566304" y="524740"/>
                </a:lnTo>
                <a:lnTo>
                  <a:pt x="649432" y="524740"/>
                </a:lnTo>
                <a:lnTo>
                  <a:pt x="649432" y="602672"/>
                </a:lnTo>
                <a:lnTo>
                  <a:pt x="774123" y="602672"/>
                </a:lnTo>
                <a:lnTo>
                  <a:pt x="774123" y="732559"/>
                </a:lnTo>
                <a:lnTo>
                  <a:pt x="805295" y="732559"/>
                </a:lnTo>
                <a:lnTo>
                  <a:pt x="805295" y="794904"/>
                </a:lnTo>
                <a:lnTo>
                  <a:pt x="904009" y="794904"/>
                </a:lnTo>
                <a:lnTo>
                  <a:pt x="904009" y="862445"/>
                </a:lnTo>
                <a:lnTo>
                  <a:pt x="1080654" y="862445"/>
                </a:lnTo>
                <a:lnTo>
                  <a:pt x="1080654" y="929986"/>
                </a:lnTo>
                <a:lnTo>
                  <a:pt x="1522268" y="929986"/>
                </a:lnTo>
                <a:lnTo>
                  <a:pt x="1522268" y="997527"/>
                </a:lnTo>
                <a:lnTo>
                  <a:pt x="2083377" y="997527"/>
                </a:lnTo>
                <a:lnTo>
                  <a:pt x="2083377" y="1085850"/>
                </a:lnTo>
                <a:lnTo>
                  <a:pt x="2649682" y="1085850"/>
                </a:lnTo>
                <a:lnTo>
                  <a:pt x="2649682" y="1163781"/>
                </a:lnTo>
                <a:lnTo>
                  <a:pt x="2831523" y="1163781"/>
                </a:lnTo>
                <a:lnTo>
                  <a:pt x="2831523" y="1241713"/>
                </a:lnTo>
                <a:lnTo>
                  <a:pt x="2976995" y="1241713"/>
                </a:lnTo>
                <a:lnTo>
                  <a:pt x="2976995" y="1324840"/>
                </a:lnTo>
                <a:lnTo>
                  <a:pt x="3553691" y="1324840"/>
                </a:lnTo>
                <a:lnTo>
                  <a:pt x="3553691" y="1423554"/>
                </a:lnTo>
                <a:lnTo>
                  <a:pt x="3787486" y="1423554"/>
                </a:lnTo>
                <a:lnTo>
                  <a:pt x="3787486" y="1527463"/>
                </a:lnTo>
                <a:lnTo>
                  <a:pt x="3896591" y="1527463"/>
                </a:lnTo>
                <a:lnTo>
                  <a:pt x="3896591" y="1610590"/>
                </a:lnTo>
                <a:lnTo>
                  <a:pt x="4156363" y="1610590"/>
                </a:lnTo>
                <a:lnTo>
                  <a:pt x="4156363" y="1724890"/>
                </a:lnTo>
                <a:lnTo>
                  <a:pt x="4748645" y="1724890"/>
                </a:lnTo>
                <a:lnTo>
                  <a:pt x="4748645" y="1844386"/>
                </a:lnTo>
                <a:lnTo>
                  <a:pt x="5642263" y="1844386"/>
                </a:lnTo>
                <a:lnTo>
                  <a:pt x="5642263" y="2041813"/>
                </a:lnTo>
                <a:lnTo>
                  <a:pt x="8188036" y="2041813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xmlns="" id="{276EDEA4-C85E-47F9-8D9E-92896E025843}"/>
              </a:ext>
            </a:extLst>
          </p:cNvPr>
          <p:cNvSpPr/>
          <p:nvPr/>
        </p:nvSpPr>
        <p:spPr bwMode="auto">
          <a:xfrm>
            <a:off x="2535382" y="2166505"/>
            <a:ext cx="7928263" cy="2000250"/>
          </a:xfrm>
          <a:custGeom>
            <a:avLst/>
            <a:gdLst>
              <a:gd name="connsiteX0" fmla="*/ 0 w 7928263"/>
              <a:gd name="connsiteY0" fmla="*/ 0 h 2000250"/>
              <a:gd name="connsiteX1" fmla="*/ 358486 w 7928263"/>
              <a:gd name="connsiteY1" fmla="*/ 0 h 2000250"/>
              <a:gd name="connsiteX2" fmla="*/ 358486 w 7928263"/>
              <a:gd name="connsiteY2" fmla="*/ 238990 h 2000250"/>
              <a:gd name="connsiteX3" fmla="*/ 722168 w 7928263"/>
              <a:gd name="connsiteY3" fmla="*/ 238990 h 2000250"/>
              <a:gd name="connsiteX4" fmla="*/ 722168 w 7928263"/>
              <a:gd name="connsiteY4" fmla="*/ 311727 h 2000250"/>
              <a:gd name="connsiteX5" fmla="*/ 774123 w 7928263"/>
              <a:gd name="connsiteY5" fmla="*/ 311727 h 2000250"/>
              <a:gd name="connsiteX6" fmla="*/ 774123 w 7928263"/>
              <a:gd name="connsiteY6" fmla="*/ 363681 h 2000250"/>
              <a:gd name="connsiteX7" fmla="*/ 826077 w 7928263"/>
              <a:gd name="connsiteY7" fmla="*/ 363681 h 2000250"/>
              <a:gd name="connsiteX8" fmla="*/ 826077 w 7928263"/>
              <a:gd name="connsiteY8" fmla="*/ 431222 h 2000250"/>
              <a:gd name="connsiteX9" fmla="*/ 935182 w 7928263"/>
              <a:gd name="connsiteY9" fmla="*/ 431222 h 2000250"/>
              <a:gd name="connsiteX10" fmla="*/ 935182 w 7928263"/>
              <a:gd name="connsiteY10" fmla="*/ 488372 h 2000250"/>
              <a:gd name="connsiteX11" fmla="*/ 1163782 w 7928263"/>
              <a:gd name="connsiteY11" fmla="*/ 488372 h 2000250"/>
              <a:gd name="connsiteX12" fmla="*/ 1163782 w 7928263"/>
              <a:gd name="connsiteY12" fmla="*/ 545522 h 2000250"/>
              <a:gd name="connsiteX13" fmla="*/ 1189759 w 7928263"/>
              <a:gd name="connsiteY13" fmla="*/ 545522 h 2000250"/>
              <a:gd name="connsiteX14" fmla="*/ 1189759 w 7928263"/>
              <a:gd name="connsiteY14" fmla="*/ 623454 h 2000250"/>
              <a:gd name="connsiteX15" fmla="*/ 1511877 w 7928263"/>
              <a:gd name="connsiteY15" fmla="*/ 623454 h 2000250"/>
              <a:gd name="connsiteX16" fmla="*/ 1511877 w 7928263"/>
              <a:gd name="connsiteY16" fmla="*/ 685800 h 2000250"/>
              <a:gd name="connsiteX17" fmla="*/ 1610591 w 7928263"/>
              <a:gd name="connsiteY17" fmla="*/ 685800 h 2000250"/>
              <a:gd name="connsiteX18" fmla="*/ 1610591 w 7928263"/>
              <a:gd name="connsiteY18" fmla="*/ 758536 h 2000250"/>
              <a:gd name="connsiteX19" fmla="*/ 1808018 w 7928263"/>
              <a:gd name="connsiteY19" fmla="*/ 758536 h 2000250"/>
              <a:gd name="connsiteX20" fmla="*/ 1808018 w 7928263"/>
              <a:gd name="connsiteY20" fmla="*/ 841663 h 2000250"/>
              <a:gd name="connsiteX21" fmla="*/ 1870363 w 7928263"/>
              <a:gd name="connsiteY21" fmla="*/ 841663 h 2000250"/>
              <a:gd name="connsiteX22" fmla="*/ 1870363 w 7928263"/>
              <a:gd name="connsiteY22" fmla="*/ 893618 h 2000250"/>
              <a:gd name="connsiteX23" fmla="*/ 2369127 w 7928263"/>
              <a:gd name="connsiteY23" fmla="*/ 893618 h 2000250"/>
              <a:gd name="connsiteX24" fmla="*/ 2369127 w 7928263"/>
              <a:gd name="connsiteY24" fmla="*/ 1007918 h 2000250"/>
              <a:gd name="connsiteX25" fmla="*/ 2441863 w 7928263"/>
              <a:gd name="connsiteY25" fmla="*/ 1007918 h 2000250"/>
              <a:gd name="connsiteX26" fmla="*/ 2441863 w 7928263"/>
              <a:gd name="connsiteY26" fmla="*/ 1080654 h 2000250"/>
              <a:gd name="connsiteX27" fmla="*/ 3023754 w 7928263"/>
              <a:gd name="connsiteY27" fmla="*/ 1080654 h 2000250"/>
              <a:gd name="connsiteX28" fmla="*/ 3023754 w 7928263"/>
              <a:gd name="connsiteY28" fmla="*/ 1189759 h 2000250"/>
              <a:gd name="connsiteX29" fmla="*/ 3662795 w 7928263"/>
              <a:gd name="connsiteY29" fmla="*/ 1189759 h 2000250"/>
              <a:gd name="connsiteX30" fmla="*/ 3662795 w 7928263"/>
              <a:gd name="connsiteY30" fmla="*/ 1298863 h 2000250"/>
              <a:gd name="connsiteX31" fmla="*/ 5096741 w 7928263"/>
              <a:gd name="connsiteY31" fmla="*/ 1298863 h 2000250"/>
              <a:gd name="connsiteX32" fmla="*/ 5096741 w 7928263"/>
              <a:gd name="connsiteY32" fmla="*/ 1465118 h 2000250"/>
              <a:gd name="connsiteX33" fmla="*/ 6998277 w 7928263"/>
              <a:gd name="connsiteY33" fmla="*/ 1465118 h 2000250"/>
              <a:gd name="connsiteX34" fmla="*/ 6998277 w 7928263"/>
              <a:gd name="connsiteY34" fmla="*/ 2000250 h 2000250"/>
              <a:gd name="connsiteX35" fmla="*/ 7928263 w 7928263"/>
              <a:gd name="connsiteY35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8263" h="2000250">
                <a:moveTo>
                  <a:pt x="0" y="0"/>
                </a:moveTo>
                <a:lnTo>
                  <a:pt x="358486" y="0"/>
                </a:lnTo>
                <a:lnTo>
                  <a:pt x="358486" y="238990"/>
                </a:lnTo>
                <a:lnTo>
                  <a:pt x="722168" y="238990"/>
                </a:lnTo>
                <a:lnTo>
                  <a:pt x="722168" y="311727"/>
                </a:lnTo>
                <a:lnTo>
                  <a:pt x="774123" y="311727"/>
                </a:lnTo>
                <a:lnTo>
                  <a:pt x="774123" y="363681"/>
                </a:lnTo>
                <a:lnTo>
                  <a:pt x="826077" y="363681"/>
                </a:lnTo>
                <a:lnTo>
                  <a:pt x="826077" y="431222"/>
                </a:lnTo>
                <a:lnTo>
                  <a:pt x="935182" y="431222"/>
                </a:lnTo>
                <a:lnTo>
                  <a:pt x="935182" y="488372"/>
                </a:lnTo>
                <a:lnTo>
                  <a:pt x="1163782" y="488372"/>
                </a:lnTo>
                <a:lnTo>
                  <a:pt x="1163782" y="545522"/>
                </a:lnTo>
                <a:lnTo>
                  <a:pt x="1189759" y="545522"/>
                </a:lnTo>
                <a:lnTo>
                  <a:pt x="1189759" y="623454"/>
                </a:lnTo>
                <a:lnTo>
                  <a:pt x="1511877" y="623454"/>
                </a:lnTo>
                <a:lnTo>
                  <a:pt x="1511877" y="685800"/>
                </a:lnTo>
                <a:lnTo>
                  <a:pt x="1610591" y="685800"/>
                </a:lnTo>
                <a:lnTo>
                  <a:pt x="1610591" y="758536"/>
                </a:lnTo>
                <a:lnTo>
                  <a:pt x="1808018" y="758536"/>
                </a:lnTo>
                <a:lnTo>
                  <a:pt x="1808018" y="841663"/>
                </a:lnTo>
                <a:lnTo>
                  <a:pt x="1870363" y="841663"/>
                </a:lnTo>
                <a:lnTo>
                  <a:pt x="1870363" y="893618"/>
                </a:lnTo>
                <a:lnTo>
                  <a:pt x="2369127" y="893618"/>
                </a:lnTo>
                <a:lnTo>
                  <a:pt x="2369127" y="1007918"/>
                </a:lnTo>
                <a:lnTo>
                  <a:pt x="2441863" y="1007918"/>
                </a:lnTo>
                <a:lnTo>
                  <a:pt x="2441863" y="1080654"/>
                </a:lnTo>
                <a:lnTo>
                  <a:pt x="3023754" y="1080654"/>
                </a:lnTo>
                <a:lnTo>
                  <a:pt x="3023754" y="1189759"/>
                </a:lnTo>
                <a:lnTo>
                  <a:pt x="3662795" y="1189759"/>
                </a:lnTo>
                <a:lnTo>
                  <a:pt x="3662795" y="1298863"/>
                </a:lnTo>
                <a:lnTo>
                  <a:pt x="5096741" y="1298863"/>
                </a:lnTo>
                <a:lnTo>
                  <a:pt x="5096741" y="1465118"/>
                </a:lnTo>
                <a:lnTo>
                  <a:pt x="6998277" y="1465118"/>
                </a:lnTo>
                <a:lnTo>
                  <a:pt x="6998277" y="2000250"/>
                </a:lnTo>
                <a:lnTo>
                  <a:pt x="7928263" y="200025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xmlns="" id="{EB9815AA-289D-43FC-8A5E-3704AD153F14}"/>
              </a:ext>
            </a:extLst>
          </p:cNvPr>
          <p:cNvSpPr/>
          <p:nvPr/>
        </p:nvSpPr>
        <p:spPr bwMode="auto">
          <a:xfrm>
            <a:off x="2535382" y="2171700"/>
            <a:ext cx="8219209" cy="2093768"/>
          </a:xfrm>
          <a:custGeom>
            <a:avLst/>
            <a:gdLst>
              <a:gd name="connsiteX0" fmla="*/ 0 w 8219209"/>
              <a:gd name="connsiteY0" fmla="*/ 0 h 2093768"/>
              <a:gd name="connsiteX1" fmla="*/ 192232 w 8219209"/>
              <a:gd name="connsiteY1" fmla="*/ 0 h 2093768"/>
              <a:gd name="connsiteX2" fmla="*/ 192232 w 8219209"/>
              <a:gd name="connsiteY2" fmla="*/ 31173 h 2093768"/>
              <a:gd name="connsiteX3" fmla="*/ 296141 w 8219209"/>
              <a:gd name="connsiteY3" fmla="*/ 31173 h 2093768"/>
              <a:gd name="connsiteX4" fmla="*/ 296141 w 8219209"/>
              <a:gd name="connsiteY4" fmla="*/ 72736 h 2093768"/>
              <a:gd name="connsiteX5" fmla="*/ 384463 w 8219209"/>
              <a:gd name="connsiteY5" fmla="*/ 72736 h 2093768"/>
              <a:gd name="connsiteX6" fmla="*/ 384463 w 8219209"/>
              <a:gd name="connsiteY6" fmla="*/ 259773 h 2093768"/>
              <a:gd name="connsiteX7" fmla="*/ 384463 w 8219209"/>
              <a:gd name="connsiteY7" fmla="*/ 259773 h 2093768"/>
              <a:gd name="connsiteX8" fmla="*/ 384463 w 8219209"/>
              <a:gd name="connsiteY8" fmla="*/ 306532 h 2093768"/>
              <a:gd name="connsiteX9" fmla="*/ 493568 w 8219209"/>
              <a:gd name="connsiteY9" fmla="*/ 306532 h 2093768"/>
              <a:gd name="connsiteX10" fmla="*/ 493568 w 8219209"/>
              <a:gd name="connsiteY10" fmla="*/ 342900 h 2093768"/>
              <a:gd name="connsiteX11" fmla="*/ 576695 w 8219209"/>
              <a:gd name="connsiteY11" fmla="*/ 342900 h 2093768"/>
              <a:gd name="connsiteX12" fmla="*/ 576695 w 8219209"/>
              <a:gd name="connsiteY12" fmla="*/ 374073 h 2093768"/>
              <a:gd name="connsiteX13" fmla="*/ 654627 w 8219209"/>
              <a:gd name="connsiteY13" fmla="*/ 374073 h 2093768"/>
              <a:gd name="connsiteX14" fmla="*/ 654627 w 8219209"/>
              <a:gd name="connsiteY14" fmla="*/ 374073 h 2093768"/>
              <a:gd name="connsiteX15" fmla="*/ 654627 w 8219209"/>
              <a:gd name="connsiteY15" fmla="*/ 410441 h 2093768"/>
              <a:gd name="connsiteX16" fmla="*/ 722168 w 8219209"/>
              <a:gd name="connsiteY16" fmla="*/ 410441 h 2093768"/>
              <a:gd name="connsiteX17" fmla="*/ 722168 w 8219209"/>
              <a:gd name="connsiteY17" fmla="*/ 431223 h 2093768"/>
              <a:gd name="connsiteX18" fmla="*/ 722168 w 8219209"/>
              <a:gd name="connsiteY18" fmla="*/ 431223 h 2093768"/>
              <a:gd name="connsiteX19" fmla="*/ 774123 w 8219209"/>
              <a:gd name="connsiteY19" fmla="*/ 431223 h 2093768"/>
              <a:gd name="connsiteX20" fmla="*/ 774123 w 8219209"/>
              <a:gd name="connsiteY20" fmla="*/ 561109 h 2093768"/>
              <a:gd name="connsiteX21" fmla="*/ 815686 w 8219209"/>
              <a:gd name="connsiteY21" fmla="*/ 561109 h 2093768"/>
              <a:gd name="connsiteX22" fmla="*/ 815686 w 8219209"/>
              <a:gd name="connsiteY22" fmla="*/ 607868 h 2093768"/>
              <a:gd name="connsiteX23" fmla="*/ 893618 w 8219209"/>
              <a:gd name="connsiteY23" fmla="*/ 607868 h 2093768"/>
              <a:gd name="connsiteX24" fmla="*/ 893618 w 8219209"/>
              <a:gd name="connsiteY24" fmla="*/ 639041 h 2093768"/>
              <a:gd name="connsiteX25" fmla="*/ 924791 w 8219209"/>
              <a:gd name="connsiteY25" fmla="*/ 639041 h 2093768"/>
              <a:gd name="connsiteX26" fmla="*/ 924791 w 8219209"/>
              <a:gd name="connsiteY26" fmla="*/ 665018 h 2093768"/>
              <a:gd name="connsiteX27" fmla="*/ 1085850 w 8219209"/>
              <a:gd name="connsiteY27" fmla="*/ 665018 h 2093768"/>
              <a:gd name="connsiteX28" fmla="*/ 1085850 w 8219209"/>
              <a:gd name="connsiteY28" fmla="*/ 701386 h 2093768"/>
              <a:gd name="connsiteX29" fmla="*/ 1158586 w 8219209"/>
              <a:gd name="connsiteY29" fmla="*/ 701386 h 2093768"/>
              <a:gd name="connsiteX30" fmla="*/ 1158586 w 8219209"/>
              <a:gd name="connsiteY30" fmla="*/ 753341 h 2093768"/>
              <a:gd name="connsiteX31" fmla="*/ 1506682 w 8219209"/>
              <a:gd name="connsiteY31" fmla="*/ 753341 h 2093768"/>
              <a:gd name="connsiteX32" fmla="*/ 1506682 w 8219209"/>
              <a:gd name="connsiteY32" fmla="*/ 836468 h 2093768"/>
              <a:gd name="connsiteX33" fmla="*/ 1620982 w 8219209"/>
              <a:gd name="connsiteY33" fmla="*/ 836468 h 2093768"/>
              <a:gd name="connsiteX34" fmla="*/ 1620982 w 8219209"/>
              <a:gd name="connsiteY34" fmla="*/ 872836 h 2093768"/>
              <a:gd name="connsiteX35" fmla="*/ 1813213 w 8219209"/>
              <a:gd name="connsiteY35" fmla="*/ 872836 h 2093768"/>
              <a:gd name="connsiteX36" fmla="*/ 1813213 w 8219209"/>
              <a:gd name="connsiteY36" fmla="*/ 914400 h 2093768"/>
              <a:gd name="connsiteX37" fmla="*/ 1865168 w 8219209"/>
              <a:gd name="connsiteY37" fmla="*/ 914400 h 2093768"/>
              <a:gd name="connsiteX38" fmla="*/ 1865168 w 8219209"/>
              <a:gd name="connsiteY38" fmla="*/ 935182 h 2093768"/>
              <a:gd name="connsiteX39" fmla="*/ 2093768 w 8219209"/>
              <a:gd name="connsiteY39" fmla="*/ 935182 h 2093768"/>
              <a:gd name="connsiteX40" fmla="*/ 2093768 w 8219209"/>
              <a:gd name="connsiteY40" fmla="*/ 981941 h 2093768"/>
              <a:gd name="connsiteX41" fmla="*/ 2452254 w 8219209"/>
              <a:gd name="connsiteY41" fmla="*/ 981941 h 2093768"/>
              <a:gd name="connsiteX42" fmla="*/ 2452254 w 8219209"/>
              <a:gd name="connsiteY42" fmla="*/ 1070264 h 2093768"/>
              <a:gd name="connsiteX43" fmla="*/ 2665268 w 8219209"/>
              <a:gd name="connsiteY43" fmla="*/ 1070264 h 2093768"/>
              <a:gd name="connsiteX44" fmla="*/ 2665268 w 8219209"/>
              <a:gd name="connsiteY44" fmla="*/ 1106632 h 2093768"/>
              <a:gd name="connsiteX45" fmla="*/ 2841913 w 8219209"/>
              <a:gd name="connsiteY45" fmla="*/ 1106632 h 2093768"/>
              <a:gd name="connsiteX46" fmla="*/ 2841913 w 8219209"/>
              <a:gd name="connsiteY46" fmla="*/ 1158586 h 2093768"/>
              <a:gd name="connsiteX47" fmla="*/ 2971800 w 8219209"/>
              <a:gd name="connsiteY47" fmla="*/ 1158586 h 2093768"/>
              <a:gd name="connsiteX48" fmla="*/ 2971800 w 8219209"/>
              <a:gd name="connsiteY48" fmla="*/ 1158586 h 2093768"/>
              <a:gd name="connsiteX49" fmla="*/ 2971800 w 8219209"/>
              <a:gd name="connsiteY49" fmla="*/ 1215736 h 2093768"/>
              <a:gd name="connsiteX50" fmla="*/ 3018559 w 8219209"/>
              <a:gd name="connsiteY50" fmla="*/ 1215736 h 2093768"/>
              <a:gd name="connsiteX51" fmla="*/ 3018559 w 8219209"/>
              <a:gd name="connsiteY51" fmla="*/ 1241714 h 2093768"/>
              <a:gd name="connsiteX52" fmla="*/ 3543300 w 8219209"/>
              <a:gd name="connsiteY52" fmla="*/ 1241714 h 2093768"/>
              <a:gd name="connsiteX53" fmla="*/ 3543300 w 8219209"/>
              <a:gd name="connsiteY53" fmla="*/ 1293668 h 2093768"/>
              <a:gd name="connsiteX54" fmla="*/ 3657600 w 8219209"/>
              <a:gd name="connsiteY54" fmla="*/ 1293668 h 2093768"/>
              <a:gd name="connsiteX55" fmla="*/ 3657600 w 8219209"/>
              <a:gd name="connsiteY55" fmla="*/ 1350818 h 2093768"/>
              <a:gd name="connsiteX56" fmla="*/ 3787486 w 8219209"/>
              <a:gd name="connsiteY56" fmla="*/ 1350818 h 2093768"/>
              <a:gd name="connsiteX57" fmla="*/ 3787486 w 8219209"/>
              <a:gd name="connsiteY57" fmla="*/ 1413164 h 2093768"/>
              <a:gd name="connsiteX58" fmla="*/ 3901786 w 8219209"/>
              <a:gd name="connsiteY58" fmla="*/ 1413164 h 2093768"/>
              <a:gd name="connsiteX59" fmla="*/ 3901786 w 8219209"/>
              <a:gd name="connsiteY59" fmla="*/ 1459923 h 2093768"/>
              <a:gd name="connsiteX60" fmla="*/ 4161559 w 8219209"/>
              <a:gd name="connsiteY60" fmla="*/ 1459923 h 2093768"/>
              <a:gd name="connsiteX61" fmla="*/ 4161559 w 8219209"/>
              <a:gd name="connsiteY61" fmla="*/ 1522268 h 2093768"/>
              <a:gd name="connsiteX62" fmla="*/ 4759036 w 8219209"/>
              <a:gd name="connsiteY62" fmla="*/ 1522268 h 2093768"/>
              <a:gd name="connsiteX63" fmla="*/ 4759036 w 8219209"/>
              <a:gd name="connsiteY63" fmla="*/ 1563832 h 2093768"/>
              <a:gd name="connsiteX64" fmla="*/ 5096741 w 8219209"/>
              <a:gd name="connsiteY64" fmla="*/ 1563832 h 2093768"/>
              <a:gd name="connsiteX65" fmla="*/ 5096741 w 8219209"/>
              <a:gd name="connsiteY65" fmla="*/ 1662545 h 2093768"/>
              <a:gd name="connsiteX66" fmla="*/ 5631873 w 8219209"/>
              <a:gd name="connsiteY66" fmla="*/ 1662545 h 2093768"/>
              <a:gd name="connsiteX67" fmla="*/ 5631873 w 8219209"/>
              <a:gd name="connsiteY67" fmla="*/ 1771650 h 2093768"/>
              <a:gd name="connsiteX68" fmla="*/ 7003473 w 8219209"/>
              <a:gd name="connsiteY68" fmla="*/ 1771650 h 2093768"/>
              <a:gd name="connsiteX69" fmla="*/ 7003473 w 8219209"/>
              <a:gd name="connsiteY69" fmla="*/ 2093768 h 2093768"/>
              <a:gd name="connsiteX70" fmla="*/ 8219209 w 8219209"/>
              <a:gd name="connsiteY70" fmla="*/ 2093768 h 209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219209" h="2093768">
                <a:moveTo>
                  <a:pt x="0" y="0"/>
                </a:moveTo>
                <a:lnTo>
                  <a:pt x="192232" y="0"/>
                </a:lnTo>
                <a:lnTo>
                  <a:pt x="192232" y="31173"/>
                </a:lnTo>
                <a:lnTo>
                  <a:pt x="296141" y="31173"/>
                </a:lnTo>
                <a:lnTo>
                  <a:pt x="296141" y="72736"/>
                </a:lnTo>
                <a:lnTo>
                  <a:pt x="384463" y="72736"/>
                </a:lnTo>
                <a:lnTo>
                  <a:pt x="384463" y="259773"/>
                </a:lnTo>
                <a:lnTo>
                  <a:pt x="384463" y="259773"/>
                </a:lnTo>
                <a:lnTo>
                  <a:pt x="384463" y="306532"/>
                </a:lnTo>
                <a:lnTo>
                  <a:pt x="493568" y="306532"/>
                </a:lnTo>
                <a:lnTo>
                  <a:pt x="493568" y="342900"/>
                </a:lnTo>
                <a:lnTo>
                  <a:pt x="576695" y="342900"/>
                </a:lnTo>
                <a:lnTo>
                  <a:pt x="576695" y="374073"/>
                </a:lnTo>
                <a:lnTo>
                  <a:pt x="654627" y="374073"/>
                </a:lnTo>
                <a:lnTo>
                  <a:pt x="654627" y="374073"/>
                </a:lnTo>
                <a:lnTo>
                  <a:pt x="654627" y="410441"/>
                </a:lnTo>
                <a:lnTo>
                  <a:pt x="722168" y="410441"/>
                </a:lnTo>
                <a:lnTo>
                  <a:pt x="722168" y="431223"/>
                </a:lnTo>
                <a:lnTo>
                  <a:pt x="722168" y="431223"/>
                </a:lnTo>
                <a:lnTo>
                  <a:pt x="774123" y="431223"/>
                </a:lnTo>
                <a:lnTo>
                  <a:pt x="774123" y="561109"/>
                </a:lnTo>
                <a:lnTo>
                  <a:pt x="815686" y="561109"/>
                </a:lnTo>
                <a:lnTo>
                  <a:pt x="815686" y="607868"/>
                </a:lnTo>
                <a:lnTo>
                  <a:pt x="893618" y="607868"/>
                </a:lnTo>
                <a:lnTo>
                  <a:pt x="893618" y="639041"/>
                </a:lnTo>
                <a:lnTo>
                  <a:pt x="924791" y="639041"/>
                </a:lnTo>
                <a:lnTo>
                  <a:pt x="924791" y="665018"/>
                </a:lnTo>
                <a:lnTo>
                  <a:pt x="1085850" y="665018"/>
                </a:lnTo>
                <a:lnTo>
                  <a:pt x="1085850" y="701386"/>
                </a:lnTo>
                <a:lnTo>
                  <a:pt x="1158586" y="701386"/>
                </a:lnTo>
                <a:lnTo>
                  <a:pt x="1158586" y="753341"/>
                </a:lnTo>
                <a:lnTo>
                  <a:pt x="1506682" y="753341"/>
                </a:lnTo>
                <a:lnTo>
                  <a:pt x="1506682" y="836468"/>
                </a:lnTo>
                <a:lnTo>
                  <a:pt x="1620982" y="836468"/>
                </a:lnTo>
                <a:lnTo>
                  <a:pt x="1620982" y="872836"/>
                </a:lnTo>
                <a:lnTo>
                  <a:pt x="1813213" y="872836"/>
                </a:lnTo>
                <a:lnTo>
                  <a:pt x="1813213" y="914400"/>
                </a:lnTo>
                <a:lnTo>
                  <a:pt x="1865168" y="914400"/>
                </a:lnTo>
                <a:lnTo>
                  <a:pt x="1865168" y="935182"/>
                </a:lnTo>
                <a:lnTo>
                  <a:pt x="2093768" y="935182"/>
                </a:lnTo>
                <a:lnTo>
                  <a:pt x="2093768" y="981941"/>
                </a:lnTo>
                <a:lnTo>
                  <a:pt x="2452254" y="981941"/>
                </a:lnTo>
                <a:lnTo>
                  <a:pt x="2452254" y="1070264"/>
                </a:lnTo>
                <a:lnTo>
                  <a:pt x="2665268" y="1070264"/>
                </a:lnTo>
                <a:lnTo>
                  <a:pt x="2665268" y="1106632"/>
                </a:lnTo>
                <a:lnTo>
                  <a:pt x="2841913" y="1106632"/>
                </a:lnTo>
                <a:lnTo>
                  <a:pt x="2841913" y="1158586"/>
                </a:lnTo>
                <a:lnTo>
                  <a:pt x="2971800" y="1158586"/>
                </a:lnTo>
                <a:lnTo>
                  <a:pt x="2971800" y="1158586"/>
                </a:lnTo>
                <a:lnTo>
                  <a:pt x="2971800" y="1215736"/>
                </a:lnTo>
                <a:lnTo>
                  <a:pt x="3018559" y="1215736"/>
                </a:lnTo>
                <a:lnTo>
                  <a:pt x="3018559" y="1241714"/>
                </a:lnTo>
                <a:lnTo>
                  <a:pt x="3543300" y="1241714"/>
                </a:lnTo>
                <a:lnTo>
                  <a:pt x="3543300" y="1293668"/>
                </a:lnTo>
                <a:lnTo>
                  <a:pt x="3657600" y="1293668"/>
                </a:lnTo>
                <a:lnTo>
                  <a:pt x="3657600" y="1350818"/>
                </a:lnTo>
                <a:lnTo>
                  <a:pt x="3787486" y="1350818"/>
                </a:lnTo>
                <a:lnTo>
                  <a:pt x="3787486" y="1413164"/>
                </a:lnTo>
                <a:lnTo>
                  <a:pt x="3901786" y="1413164"/>
                </a:lnTo>
                <a:lnTo>
                  <a:pt x="3901786" y="1459923"/>
                </a:lnTo>
                <a:lnTo>
                  <a:pt x="4161559" y="1459923"/>
                </a:lnTo>
                <a:lnTo>
                  <a:pt x="4161559" y="1522268"/>
                </a:lnTo>
                <a:lnTo>
                  <a:pt x="4759036" y="1522268"/>
                </a:lnTo>
                <a:lnTo>
                  <a:pt x="4759036" y="1563832"/>
                </a:lnTo>
                <a:lnTo>
                  <a:pt x="5096741" y="1563832"/>
                </a:lnTo>
                <a:lnTo>
                  <a:pt x="5096741" y="1662545"/>
                </a:lnTo>
                <a:lnTo>
                  <a:pt x="5631873" y="1662545"/>
                </a:lnTo>
                <a:lnTo>
                  <a:pt x="5631873" y="1771650"/>
                </a:lnTo>
                <a:lnTo>
                  <a:pt x="7003473" y="1771650"/>
                </a:lnTo>
                <a:lnTo>
                  <a:pt x="7003473" y="2093768"/>
                </a:lnTo>
                <a:lnTo>
                  <a:pt x="8219209" y="2093768"/>
                </a:lnTo>
              </a:path>
            </a:pathLst>
          </a:custGeom>
          <a:noFill/>
          <a:ln w="28575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69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xmlns="" id="{23B7A96A-F5BA-40BA-A489-A9FD58C494AA}"/>
              </a:ext>
            </a:extLst>
          </p:cNvPr>
          <p:cNvSpPr/>
          <p:nvPr/>
        </p:nvSpPr>
        <p:spPr bwMode="auto">
          <a:xfrm>
            <a:off x="2963732" y="3264946"/>
            <a:ext cx="8101276" cy="1000461"/>
          </a:xfrm>
          <a:custGeom>
            <a:avLst/>
            <a:gdLst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57430 w 8084372"/>
              <a:gd name="connsiteY13" fmla="*/ 677732 h 1000461"/>
              <a:gd name="connsiteX14" fmla="*/ 962809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57430 w 8084372"/>
              <a:gd name="connsiteY13" fmla="*/ 677732 h 1000461"/>
              <a:gd name="connsiteX14" fmla="*/ 962809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62809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10866 w 8084372"/>
              <a:gd name="connsiteY47" fmla="*/ 26894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084372" h="1000461">
                <a:moveTo>
                  <a:pt x="5379" y="1000461"/>
                </a:moveTo>
                <a:lnTo>
                  <a:pt x="263562" y="968188"/>
                </a:lnTo>
                <a:lnTo>
                  <a:pt x="303875" y="956525"/>
                </a:lnTo>
                <a:lnTo>
                  <a:pt x="328108" y="925158"/>
                </a:lnTo>
                <a:lnTo>
                  <a:pt x="473336" y="911257"/>
                </a:lnTo>
                <a:lnTo>
                  <a:pt x="564776" y="871369"/>
                </a:lnTo>
                <a:lnTo>
                  <a:pt x="623943" y="855233"/>
                </a:lnTo>
                <a:lnTo>
                  <a:pt x="640080" y="817581"/>
                </a:lnTo>
                <a:lnTo>
                  <a:pt x="704626" y="796066"/>
                </a:lnTo>
                <a:lnTo>
                  <a:pt x="720762" y="731520"/>
                </a:lnTo>
                <a:lnTo>
                  <a:pt x="742277" y="715383"/>
                </a:lnTo>
                <a:lnTo>
                  <a:pt x="790687" y="699247"/>
                </a:lnTo>
                <a:lnTo>
                  <a:pt x="801444" y="683110"/>
                </a:lnTo>
                <a:lnTo>
                  <a:pt x="929149" y="674590"/>
                </a:lnTo>
                <a:lnTo>
                  <a:pt x="947097" y="656216"/>
                </a:lnTo>
                <a:lnTo>
                  <a:pt x="1016597" y="656216"/>
                </a:lnTo>
                <a:lnTo>
                  <a:pt x="1019739" y="642317"/>
                </a:lnTo>
                <a:lnTo>
                  <a:pt x="1113416" y="634701"/>
                </a:lnTo>
                <a:lnTo>
                  <a:pt x="1247887" y="618565"/>
                </a:lnTo>
                <a:lnTo>
                  <a:pt x="1247887" y="575534"/>
                </a:lnTo>
                <a:lnTo>
                  <a:pt x="1446903" y="543261"/>
                </a:lnTo>
                <a:lnTo>
                  <a:pt x="1629783" y="521746"/>
                </a:lnTo>
                <a:lnTo>
                  <a:pt x="1640541" y="500230"/>
                </a:lnTo>
                <a:lnTo>
                  <a:pt x="1882588" y="484094"/>
                </a:lnTo>
                <a:lnTo>
                  <a:pt x="1914861" y="462579"/>
                </a:lnTo>
                <a:lnTo>
                  <a:pt x="2054710" y="457200"/>
                </a:lnTo>
                <a:lnTo>
                  <a:pt x="2146150" y="408790"/>
                </a:lnTo>
                <a:lnTo>
                  <a:pt x="2460359" y="380990"/>
                </a:lnTo>
                <a:lnTo>
                  <a:pt x="2630244" y="344245"/>
                </a:lnTo>
                <a:lnTo>
                  <a:pt x="2684033" y="328108"/>
                </a:lnTo>
                <a:lnTo>
                  <a:pt x="3033656" y="311972"/>
                </a:lnTo>
                <a:lnTo>
                  <a:pt x="3065929" y="290456"/>
                </a:lnTo>
                <a:lnTo>
                  <a:pt x="3065929" y="263562"/>
                </a:lnTo>
                <a:lnTo>
                  <a:pt x="3227294" y="247426"/>
                </a:lnTo>
                <a:lnTo>
                  <a:pt x="3232673" y="225910"/>
                </a:lnTo>
                <a:lnTo>
                  <a:pt x="3367143" y="188259"/>
                </a:lnTo>
                <a:lnTo>
                  <a:pt x="3539266" y="161365"/>
                </a:lnTo>
                <a:lnTo>
                  <a:pt x="3560781" y="129092"/>
                </a:lnTo>
                <a:lnTo>
                  <a:pt x="3775934" y="129092"/>
                </a:lnTo>
                <a:lnTo>
                  <a:pt x="3797449" y="112955"/>
                </a:lnTo>
                <a:lnTo>
                  <a:pt x="3883510" y="107576"/>
                </a:lnTo>
                <a:lnTo>
                  <a:pt x="3899647" y="91440"/>
                </a:lnTo>
                <a:lnTo>
                  <a:pt x="3974950" y="91440"/>
                </a:lnTo>
                <a:lnTo>
                  <a:pt x="4007223" y="75303"/>
                </a:lnTo>
                <a:lnTo>
                  <a:pt x="4579560" y="69925"/>
                </a:lnTo>
                <a:lnTo>
                  <a:pt x="4630262" y="38982"/>
                </a:lnTo>
                <a:lnTo>
                  <a:pt x="4900108" y="36745"/>
                </a:lnTo>
                <a:lnTo>
                  <a:pt x="4923435" y="20609"/>
                </a:lnTo>
                <a:lnTo>
                  <a:pt x="5578746" y="19704"/>
                </a:lnTo>
                <a:lnTo>
                  <a:pt x="5603403" y="3567"/>
                </a:lnTo>
                <a:lnTo>
                  <a:pt x="8084372" y="0"/>
                </a:lnTo>
                <a:lnTo>
                  <a:pt x="8084372" y="995082"/>
                </a:lnTo>
                <a:lnTo>
                  <a:pt x="0" y="995082"/>
                </a:lnTo>
                <a:lnTo>
                  <a:pt x="5379" y="1000461"/>
                </a:lnTo>
                <a:close/>
              </a:path>
            </a:pathLst>
          </a:custGeom>
          <a:solidFill>
            <a:schemeClr val="accent4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xmlns="" id="{D208ECBB-D73E-48DD-9CE0-300AB9DDFE49}"/>
              </a:ext>
            </a:extLst>
          </p:cNvPr>
          <p:cNvSpPr/>
          <p:nvPr/>
        </p:nvSpPr>
        <p:spPr bwMode="auto">
          <a:xfrm>
            <a:off x="3257459" y="3406252"/>
            <a:ext cx="7816274" cy="841113"/>
          </a:xfrm>
          <a:custGeom>
            <a:avLst/>
            <a:gdLst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57430 w 8084372"/>
              <a:gd name="connsiteY13" fmla="*/ 677732 h 1000461"/>
              <a:gd name="connsiteX14" fmla="*/ 962809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57430 w 8084372"/>
              <a:gd name="connsiteY13" fmla="*/ 677732 h 1000461"/>
              <a:gd name="connsiteX14" fmla="*/ 962809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62809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10866 w 8084372"/>
              <a:gd name="connsiteY47" fmla="*/ 26894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707917 w 8084372"/>
              <a:gd name="connsiteY29" fmla="*/ 307925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77419 w 8084372"/>
              <a:gd name="connsiteY27" fmla="*/ 352734 h 1000461"/>
              <a:gd name="connsiteX28" fmla="*/ 2630244 w 8084372"/>
              <a:gd name="connsiteY28" fmla="*/ 344245 h 1000461"/>
              <a:gd name="connsiteX29" fmla="*/ 2707917 w 8084372"/>
              <a:gd name="connsiteY29" fmla="*/ 307925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71769 w 8084372"/>
              <a:gd name="connsiteY25" fmla="*/ 441054 h 1000461"/>
              <a:gd name="connsiteX26" fmla="*/ 2146150 w 8084372"/>
              <a:gd name="connsiteY26" fmla="*/ 408790 h 1000461"/>
              <a:gd name="connsiteX27" fmla="*/ 2477419 w 8084372"/>
              <a:gd name="connsiteY27" fmla="*/ 352734 h 1000461"/>
              <a:gd name="connsiteX28" fmla="*/ 2630244 w 8084372"/>
              <a:gd name="connsiteY28" fmla="*/ 344245 h 1000461"/>
              <a:gd name="connsiteX29" fmla="*/ 2707917 w 8084372"/>
              <a:gd name="connsiteY29" fmla="*/ 307925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18866 w 8084372"/>
              <a:gd name="connsiteY20" fmla="*/ 547620 h 1000461"/>
              <a:gd name="connsiteX21" fmla="*/ 1446903 w 8084372"/>
              <a:gd name="connsiteY21" fmla="*/ 543261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18866 w 8084372"/>
              <a:gd name="connsiteY20" fmla="*/ 547620 h 1000461"/>
              <a:gd name="connsiteX21" fmla="*/ 1446903 w 8084372"/>
              <a:gd name="connsiteY21" fmla="*/ 619954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18866 w 8084372"/>
              <a:gd name="connsiteY20" fmla="*/ 547620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79102 h 1000461"/>
              <a:gd name="connsiteX18" fmla="*/ 1247887 w 8084372"/>
              <a:gd name="connsiteY18" fmla="*/ 618565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79102 h 1000461"/>
              <a:gd name="connsiteX18" fmla="*/ 1247887 w 8084372"/>
              <a:gd name="connsiteY18" fmla="*/ 618565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79102 h 1000461"/>
              <a:gd name="connsiteX18" fmla="*/ 1247887 w 8084372"/>
              <a:gd name="connsiteY18" fmla="*/ 662967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79102 h 1000461"/>
              <a:gd name="connsiteX18" fmla="*/ 1217179 w 8084372"/>
              <a:gd name="connsiteY18" fmla="*/ 650858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6828 w 8084372"/>
              <a:gd name="connsiteY17" fmla="*/ 671029 h 1000461"/>
              <a:gd name="connsiteX18" fmla="*/ 1217179 w 8084372"/>
              <a:gd name="connsiteY18" fmla="*/ 650858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6327 w 8084372"/>
              <a:gd name="connsiteY16" fmla="*/ 714975 h 1000461"/>
              <a:gd name="connsiteX17" fmla="*/ 1116828 w 8084372"/>
              <a:gd name="connsiteY17" fmla="*/ 671029 h 1000461"/>
              <a:gd name="connsiteX18" fmla="*/ 1217179 w 8084372"/>
              <a:gd name="connsiteY18" fmla="*/ 650858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327 w 8084372"/>
              <a:gd name="connsiteY15" fmla="*/ 714975 h 1000461"/>
              <a:gd name="connsiteX16" fmla="*/ 1116828 w 8084372"/>
              <a:gd name="connsiteY16" fmla="*/ 671029 h 1000461"/>
              <a:gd name="connsiteX17" fmla="*/ 1217179 w 8084372"/>
              <a:gd name="connsiteY17" fmla="*/ 650858 h 1000461"/>
              <a:gd name="connsiteX18" fmla="*/ 1254711 w 8084372"/>
              <a:gd name="connsiteY18" fmla="*/ 603790 h 1000461"/>
              <a:gd name="connsiteX19" fmla="*/ 1405218 w 8084372"/>
              <a:gd name="connsiteY19" fmla="*/ 567803 h 1000461"/>
              <a:gd name="connsiteX20" fmla="*/ 1498082 w 8084372"/>
              <a:gd name="connsiteY20" fmla="*/ 563443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71769 w 8084372"/>
              <a:gd name="connsiteY25" fmla="*/ 441054 h 1000461"/>
              <a:gd name="connsiteX26" fmla="*/ 2146150 w 8084372"/>
              <a:gd name="connsiteY26" fmla="*/ 408790 h 1000461"/>
              <a:gd name="connsiteX27" fmla="*/ 2477419 w 8084372"/>
              <a:gd name="connsiteY27" fmla="*/ 352734 h 1000461"/>
              <a:gd name="connsiteX28" fmla="*/ 2630244 w 8084372"/>
              <a:gd name="connsiteY28" fmla="*/ 344245 h 1000461"/>
              <a:gd name="connsiteX29" fmla="*/ 2707917 w 8084372"/>
              <a:gd name="connsiteY29" fmla="*/ 307925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06091 w 8084372"/>
              <a:gd name="connsiteY15" fmla="*/ 674609 h 1000461"/>
              <a:gd name="connsiteX16" fmla="*/ 1116828 w 8084372"/>
              <a:gd name="connsiteY16" fmla="*/ 671029 h 1000461"/>
              <a:gd name="connsiteX17" fmla="*/ 1217179 w 8084372"/>
              <a:gd name="connsiteY17" fmla="*/ 650858 h 1000461"/>
              <a:gd name="connsiteX18" fmla="*/ 1254711 w 8084372"/>
              <a:gd name="connsiteY18" fmla="*/ 603790 h 1000461"/>
              <a:gd name="connsiteX19" fmla="*/ 1405218 w 8084372"/>
              <a:gd name="connsiteY19" fmla="*/ 567803 h 1000461"/>
              <a:gd name="connsiteX20" fmla="*/ 1498082 w 8084372"/>
              <a:gd name="connsiteY20" fmla="*/ 563443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71769 w 8084372"/>
              <a:gd name="connsiteY25" fmla="*/ 441054 h 1000461"/>
              <a:gd name="connsiteX26" fmla="*/ 2146150 w 8084372"/>
              <a:gd name="connsiteY26" fmla="*/ 408790 h 1000461"/>
              <a:gd name="connsiteX27" fmla="*/ 2477419 w 8084372"/>
              <a:gd name="connsiteY27" fmla="*/ 352734 h 1000461"/>
              <a:gd name="connsiteX28" fmla="*/ 2630244 w 8084372"/>
              <a:gd name="connsiteY28" fmla="*/ 344245 h 1000461"/>
              <a:gd name="connsiteX29" fmla="*/ 2707917 w 8084372"/>
              <a:gd name="connsiteY29" fmla="*/ 307925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15502 w 8084372"/>
              <a:gd name="connsiteY13" fmla="*/ 743211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25327 w 8084372"/>
              <a:gd name="connsiteY12" fmla="*/ 759804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38975 w 8084372"/>
              <a:gd name="connsiteY12" fmla="*/ 743659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83863 w 8084372"/>
              <a:gd name="connsiteY11" fmla="*/ 779978 h 1000461"/>
              <a:gd name="connsiteX12" fmla="*/ 838975 w 8084372"/>
              <a:gd name="connsiteY12" fmla="*/ 743659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83863 w 8084372"/>
              <a:gd name="connsiteY11" fmla="*/ 743648 h 1000461"/>
              <a:gd name="connsiteX12" fmla="*/ 838975 w 8084372"/>
              <a:gd name="connsiteY12" fmla="*/ 743659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83863 w 8084372"/>
              <a:gd name="connsiteY11" fmla="*/ 743648 h 1000461"/>
              <a:gd name="connsiteX12" fmla="*/ 838975 w 8084372"/>
              <a:gd name="connsiteY12" fmla="*/ 735587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83863 w 8084372"/>
              <a:gd name="connsiteY10" fmla="*/ 743648 h 1000461"/>
              <a:gd name="connsiteX11" fmla="*/ 838975 w 8084372"/>
              <a:gd name="connsiteY11" fmla="*/ 735587 h 1000461"/>
              <a:gd name="connsiteX12" fmla="*/ 915502 w 8084372"/>
              <a:gd name="connsiteY12" fmla="*/ 690736 h 1000461"/>
              <a:gd name="connsiteX13" fmla="*/ 1006091 w 8084372"/>
              <a:gd name="connsiteY13" fmla="*/ 674609 h 1000461"/>
              <a:gd name="connsiteX14" fmla="*/ 1116828 w 8084372"/>
              <a:gd name="connsiteY14" fmla="*/ 671029 h 1000461"/>
              <a:gd name="connsiteX15" fmla="*/ 1217179 w 8084372"/>
              <a:gd name="connsiteY15" fmla="*/ 650858 h 1000461"/>
              <a:gd name="connsiteX16" fmla="*/ 1254711 w 8084372"/>
              <a:gd name="connsiteY16" fmla="*/ 603790 h 1000461"/>
              <a:gd name="connsiteX17" fmla="*/ 1405218 w 8084372"/>
              <a:gd name="connsiteY17" fmla="*/ 567803 h 1000461"/>
              <a:gd name="connsiteX18" fmla="*/ 1498082 w 8084372"/>
              <a:gd name="connsiteY18" fmla="*/ 563443 h 1000461"/>
              <a:gd name="connsiteX19" fmla="*/ 1629783 w 8084372"/>
              <a:gd name="connsiteY19" fmla="*/ 521746 h 1000461"/>
              <a:gd name="connsiteX20" fmla="*/ 1640541 w 8084372"/>
              <a:gd name="connsiteY20" fmla="*/ 500230 h 1000461"/>
              <a:gd name="connsiteX21" fmla="*/ 1882588 w 8084372"/>
              <a:gd name="connsiteY21" fmla="*/ 484094 h 1000461"/>
              <a:gd name="connsiteX22" fmla="*/ 1914861 w 8084372"/>
              <a:gd name="connsiteY22" fmla="*/ 462579 h 1000461"/>
              <a:gd name="connsiteX23" fmla="*/ 2071769 w 8084372"/>
              <a:gd name="connsiteY23" fmla="*/ 441054 h 1000461"/>
              <a:gd name="connsiteX24" fmla="*/ 2146150 w 8084372"/>
              <a:gd name="connsiteY24" fmla="*/ 408790 h 1000461"/>
              <a:gd name="connsiteX25" fmla="*/ 2477419 w 8084372"/>
              <a:gd name="connsiteY25" fmla="*/ 352734 h 1000461"/>
              <a:gd name="connsiteX26" fmla="*/ 2630244 w 8084372"/>
              <a:gd name="connsiteY26" fmla="*/ 344245 h 1000461"/>
              <a:gd name="connsiteX27" fmla="*/ 2707917 w 8084372"/>
              <a:gd name="connsiteY27" fmla="*/ 307925 h 1000461"/>
              <a:gd name="connsiteX28" fmla="*/ 3016596 w 8084372"/>
              <a:gd name="connsiteY28" fmla="*/ 299863 h 1000461"/>
              <a:gd name="connsiteX29" fmla="*/ 3065929 w 8084372"/>
              <a:gd name="connsiteY29" fmla="*/ 290456 h 1000461"/>
              <a:gd name="connsiteX30" fmla="*/ 3065929 w 8084372"/>
              <a:gd name="connsiteY30" fmla="*/ 263562 h 1000461"/>
              <a:gd name="connsiteX31" fmla="*/ 3227294 w 8084372"/>
              <a:gd name="connsiteY31" fmla="*/ 247426 h 1000461"/>
              <a:gd name="connsiteX32" fmla="*/ 3232673 w 8084372"/>
              <a:gd name="connsiteY32" fmla="*/ 225910 h 1000461"/>
              <a:gd name="connsiteX33" fmla="*/ 3367143 w 8084372"/>
              <a:gd name="connsiteY33" fmla="*/ 188259 h 1000461"/>
              <a:gd name="connsiteX34" fmla="*/ 3539266 w 8084372"/>
              <a:gd name="connsiteY34" fmla="*/ 161365 h 1000461"/>
              <a:gd name="connsiteX35" fmla="*/ 3560781 w 8084372"/>
              <a:gd name="connsiteY35" fmla="*/ 129092 h 1000461"/>
              <a:gd name="connsiteX36" fmla="*/ 3775934 w 8084372"/>
              <a:gd name="connsiteY36" fmla="*/ 129092 h 1000461"/>
              <a:gd name="connsiteX37" fmla="*/ 3797449 w 8084372"/>
              <a:gd name="connsiteY37" fmla="*/ 112955 h 1000461"/>
              <a:gd name="connsiteX38" fmla="*/ 3883510 w 8084372"/>
              <a:gd name="connsiteY38" fmla="*/ 107576 h 1000461"/>
              <a:gd name="connsiteX39" fmla="*/ 3899647 w 8084372"/>
              <a:gd name="connsiteY39" fmla="*/ 91440 h 1000461"/>
              <a:gd name="connsiteX40" fmla="*/ 3974950 w 8084372"/>
              <a:gd name="connsiteY40" fmla="*/ 91440 h 1000461"/>
              <a:gd name="connsiteX41" fmla="*/ 4007223 w 8084372"/>
              <a:gd name="connsiteY41" fmla="*/ 75303 h 1000461"/>
              <a:gd name="connsiteX42" fmla="*/ 4579560 w 8084372"/>
              <a:gd name="connsiteY42" fmla="*/ 69925 h 1000461"/>
              <a:gd name="connsiteX43" fmla="*/ 4630262 w 8084372"/>
              <a:gd name="connsiteY43" fmla="*/ 38982 h 1000461"/>
              <a:gd name="connsiteX44" fmla="*/ 4900108 w 8084372"/>
              <a:gd name="connsiteY44" fmla="*/ 36745 h 1000461"/>
              <a:gd name="connsiteX45" fmla="*/ 4923435 w 8084372"/>
              <a:gd name="connsiteY45" fmla="*/ 20609 h 1000461"/>
              <a:gd name="connsiteX46" fmla="*/ 5578746 w 8084372"/>
              <a:gd name="connsiteY46" fmla="*/ 19704 h 1000461"/>
              <a:gd name="connsiteX47" fmla="*/ 5603403 w 8084372"/>
              <a:gd name="connsiteY47" fmla="*/ 3567 h 1000461"/>
              <a:gd name="connsiteX48" fmla="*/ 8084372 w 8084372"/>
              <a:gd name="connsiteY48" fmla="*/ 0 h 1000461"/>
              <a:gd name="connsiteX49" fmla="*/ 8084372 w 8084372"/>
              <a:gd name="connsiteY49" fmla="*/ 995082 h 1000461"/>
              <a:gd name="connsiteX50" fmla="*/ 0 w 8084372"/>
              <a:gd name="connsiteY50" fmla="*/ 995082 h 1000461"/>
              <a:gd name="connsiteX51" fmla="*/ 5379 w 8084372"/>
              <a:gd name="connsiteY51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53728 w 8084372"/>
              <a:gd name="connsiteY7" fmla="*/ 841801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87848 w 8084372"/>
              <a:gd name="connsiteY7" fmla="*/ 878129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725379 w 8084372"/>
              <a:gd name="connsiteY7" fmla="*/ 926567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81024 w 8084372"/>
              <a:gd name="connsiteY7" fmla="*/ 870055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911744 h 1000461"/>
              <a:gd name="connsiteX7" fmla="*/ 681024 w 8084372"/>
              <a:gd name="connsiteY7" fmla="*/ 870055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57952 w 8084372"/>
              <a:gd name="connsiteY5" fmla="*/ 931916 h 1000461"/>
              <a:gd name="connsiteX6" fmla="*/ 623943 w 8084372"/>
              <a:gd name="connsiteY6" fmla="*/ 911744 h 1000461"/>
              <a:gd name="connsiteX7" fmla="*/ 681024 w 8084372"/>
              <a:gd name="connsiteY7" fmla="*/ 870055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623943 w 8084372"/>
              <a:gd name="connsiteY5" fmla="*/ 911744 h 1000461"/>
              <a:gd name="connsiteX6" fmla="*/ 681024 w 8084372"/>
              <a:gd name="connsiteY6" fmla="*/ 870055 h 1000461"/>
              <a:gd name="connsiteX7" fmla="*/ 704626 w 8084372"/>
              <a:gd name="connsiteY7" fmla="*/ 796066 h 1000461"/>
              <a:gd name="connsiteX8" fmla="*/ 783863 w 8084372"/>
              <a:gd name="connsiteY8" fmla="*/ 743648 h 1000461"/>
              <a:gd name="connsiteX9" fmla="*/ 838975 w 8084372"/>
              <a:gd name="connsiteY9" fmla="*/ 735587 h 1000461"/>
              <a:gd name="connsiteX10" fmla="*/ 915502 w 8084372"/>
              <a:gd name="connsiteY10" fmla="*/ 690736 h 1000461"/>
              <a:gd name="connsiteX11" fmla="*/ 1006091 w 8084372"/>
              <a:gd name="connsiteY11" fmla="*/ 674609 h 1000461"/>
              <a:gd name="connsiteX12" fmla="*/ 1116828 w 8084372"/>
              <a:gd name="connsiteY12" fmla="*/ 671029 h 1000461"/>
              <a:gd name="connsiteX13" fmla="*/ 1217179 w 8084372"/>
              <a:gd name="connsiteY13" fmla="*/ 650858 h 1000461"/>
              <a:gd name="connsiteX14" fmla="*/ 1254711 w 8084372"/>
              <a:gd name="connsiteY14" fmla="*/ 603790 h 1000461"/>
              <a:gd name="connsiteX15" fmla="*/ 1405218 w 8084372"/>
              <a:gd name="connsiteY15" fmla="*/ 567803 h 1000461"/>
              <a:gd name="connsiteX16" fmla="*/ 1498082 w 8084372"/>
              <a:gd name="connsiteY16" fmla="*/ 563443 h 1000461"/>
              <a:gd name="connsiteX17" fmla="*/ 1629783 w 8084372"/>
              <a:gd name="connsiteY17" fmla="*/ 521746 h 1000461"/>
              <a:gd name="connsiteX18" fmla="*/ 1640541 w 8084372"/>
              <a:gd name="connsiteY18" fmla="*/ 500230 h 1000461"/>
              <a:gd name="connsiteX19" fmla="*/ 1882588 w 8084372"/>
              <a:gd name="connsiteY19" fmla="*/ 484094 h 1000461"/>
              <a:gd name="connsiteX20" fmla="*/ 1914861 w 8084372"/>
              <a:gd name="connsiteY20" fmla="*/ 462579 h 1000461"/>
              <a:gd name="connsiteX21" fmla="*/ 2071769 w 8084372"/>
              <a:gd name="connsiteY21" fmla="*/ 441054 h 1000461"/>
              <a:gd name="connsiteX22" fmla="*/ 2146150 w 8084372"/>
              <a:gd name="connsiteY22" fmla="*/ 408790 h 1000461"/>
              <a:gd name="connsiteX23" fmla="*/ 2477419 w 8084372"/>
              <a:gd name="connsiteY23" fmla="*/ 352734 h 1000461"/>
              <a:gd name="connsiteX24" fmla="*/ 2630244 w 8084372"/>
              <a:gd name="connsiteY24" fmla="*/ 344245 h 1000461"/>
              <a:gd name="connsiteX25" fmla="*/ 2707917 w 8084372"/>
              <a:gd name="connsiteY25" fmla="*/ 307925 h 1000461"/>
              <a:gd name="connsiteX26" fmla="*/ 3016596 w 8084372"/>
              <a:gd name="connsiteY26" fmla="*/ 299863 h 1000461"/>
              <a:gd name="connsiteX27" fmla="*/ 3065929 w 8084372"/>
              <a:gd name="connsiteY27" fmla="*/ 290456 h 1000461"/>
              <a:gd name="connsiteX28" fmla="*/ 3065929 w 8084372"/>
              <a:gd name="connsiteY28" fmla="*/ 263562 h 1000461"/>
              <a:gd name="connsiteX29" fmla="*/ 3227294 w 8084372"/>
              <a:gd name="connsiteY29" fmla="*/ 247426 h 1000461"/>
              <a:gd name="connsiteX30" fmla="*/ 3232673 w 8084372"/>
              <a:gd name="connsiteY30" fmla="*/ 225910 h 1000461"/>
              <a:gd name="connsiteX31" fmla="*/ 3367143 w 8084372"/>
              <a:gd name="connsiteY31" fmla="*/ 188259 h 1000461"/>
              <a:gd name="connsiteX32" fmla="*/ 3539266 w 8084372"/>
              <a:gd name="connsiteY32" fmla="*/ 161365 h 1000461"/>
              <a:gd name="connsiteX33" fmla="*/ 3560781 w 8084372"/>
              <a:gd name="connsiteY33" fmla="*/ 129092 h 1000461"/>
              <a:gd name="connsiteX34" fmla="*/ 3775934 w 8084372"/>
              <a:gd name="connsiteY34" fmla="*/ 129092 h 1000461"/>
              <a:gd name="connsiteX35" fmla="*/ 3797449 w 8084372"/>
              <a:gd name="connsiteY35" fmla="*/ 112955 h 1000461"/>
              <a:gd name="connsiteX36" fmla="*/ 3883510 w 8084372"/>
              <a:gd name="connsiteY36" fmla="*/ 107576 h 1000461"/>
              <a:gd name="connsiteX37" fmla="*/ 3899647 w 8084372"/>
              <a:gd name="connsiteY37" fmla="*/ 91440 h 1000461"/>
              <a:gd name="connsiteX38" fmla="*/ 3974950 w 8084372"/>
              <a:gd name="connsiteY38" fmla="*/ 91440 h 1000461"/>
              <a:gd name="connsiteX39" fmla="*/ 4007223 w 8084372"/>
              <a:gd name="connsiteY39" fmla="*/ 75303 h 1000461"/>
              <a:gd name="connsiteX40" fmla="*/ 4579560 w 8084372"/>
              <a:gd name="connsiteY40" fmla="*/ 69925 h 1000461"/>
              <a:gd name="connsiteX41" fmla="*/ 4630262 w 8084372"/>
              <a:gd name="connsiteY41" fmla="*/ 38982 h 1000461"/>
              <a:gd name="connsiteX42" fmla="*/ 4900108 w 8084372"/>
              <a:gd name="connsiteY42" fmla="*/ 36745 h 1000461"/>
              <a:gd name="connsiteX43" fmla="*/ 4923435 w 8084372"/>
              <a:gd name="connsiteY43" fmla="*/ 20609 h 1000461"/>
              <a:gd name="connsiteX44" fmla="*/ 5578746 w 8084372"/>
              <a:gd name="connsiteY44" fmla="*/ 19704 h 1000461"/>
              <a:gd name="connsiteX45" fmla="*/ 5603403 w 8084372"/>
              <a:gd name="connsiteY45" fmla="*/ 3567 h 1000461"/>
              <a:gd name="connsiteX46" fmla="*/ 8084372 w 8084372"/>
              <a:gd name="connsiteY46" fmla="*/ 0 h 1000461"/>
              <a:gd name="connsiteX47" fmla="*/ 8084372 w 8084372"/>
              <a:gd name="connsiteY47" fmla="*/ 995082 h 1000461"/>
              <a:gd name="connsiteX48" fmla="*/ 0 w 8084372"/>
              <a:gd name="connsiteY48" fmla="*/ 995082 h 1000461"/>
              <a:gd name="connsiteX49" fmla="*/ 5379 w 8084372"/>
              <a:gd name="connsiteY49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80160 w 8084372"/>
              <a:gd name="connsiteY4" fmla="*/ 991988 h 1000461"/>
              <a:gd name="connsiteX5" fmla="*/ 623943 w 8084372"/>
              <a:gd name="connsiteY5" fmla="*/ 911744 h 1000461"/>
              <a:gd name="connsiteX6" fmla="*/ 681024 w 8084372"/>
              <a:gd name="connsiteY6" fmla="*/ 870055 h 1000461"/>
              <a:gd name="connsiteX7" fmla="*/ 704626 w 8084372"/>
              <a:gd name="connsiteY7" fmla="*/ 796066 h 1000461"/>
              <a:gd name="connsiteX8" fmla="*/ 783863 w 8084372"/>
              <a:gd name="connsiteY8" fmla="*/ 743648 h 1000461"/>
              <a:gd name="connsiteX9" fmla="*/ 838975 w 8084372"/>
              <a:gd name="connsiteY9" fmla="*/ 735587 h 1000461"/>
              <a:gd name="connsiteX10" fmla="*/ 915502 w 8084372"/>
              <a:gd name="connsiteY10" fmla="*/ 690736 h 1000461"/>
              <a:gd name="connsiteX11" fmla="*/ 1006091 w 8084372"/>
              <a:gd name="connsiteY11" fmla="*/ 674609 h 1000461"/>
              <a:gd name="connsiteX12" fmla="*/ 1116828 w 8084372"/>
              <a:gd name="connsiteY12" fmla="*/ 671029 h 1000461"/>
              <a:gd name="connsiteX13" fmla="*/ 1217179 w 8084372"/>
              <a:gd name="connsiteY13" fmla="*/ 650858 h 1000461"/>
              <a:gd name="connsiteX14" fmla="*/ 1254711 w 8084372"/>
              <a:gd name="connsiteY14" fmla="*/ 603790 h 1000461"/>
              <a:gd name="connsiteX15" fmla="*/ 1405218 w 8084372"/>
              <a:gd name="connsiteY15" fmla="*/ 567803 h 1000461"/>
              <a:gd name="connsiteX16" fmla="*/ 1498082 w 8084372"/>
              <a:gd name="connsiteY16" fmla="*/ 563443 h 1000461"/>
              <a:gd name="connsiteX17" fmla="*/ 1629783 w 8084372"/>
              <a:gd name="connsiteY17" fmla="*/ 521746 h 1000461"/>
              <a:gd name="connsiteX18" fmla="*/ 1640541 w 8084372"/>
              <a:gd name="connsiteY18" fmla="*/ 500230 h 1000461"/>
              <a:gd name="connsiteX19" fmla="*/ 1882588 w 8084372"/>
              <a:gd name="connsiteY19" fmla="*/ 484094 h 1000461"/>
              <a:gd name="connsiteX20" fmla="*/ 1914861 w 8084372"/>
              <a:gd name="connsiteY20" fmla="*/ 462579 h 1000461"/>
              <a:gd name="connsiteX21" fmla="*/ 2071769 w 8084372"/>
              <a:gd name="connsiteY21" fmla="*/ 441054 h 1000461"/>
              <a:gd name="connsiteX22" fmla="*/ 2146150 w 8084372"/>
              <a:gd name="connsiteY22" fmla="*/ 408790 h 1000461"/>
              <a:gd name="connsiteX23" fmla="*/ 2477419 w 8084372"/>
              <a:gd name="connsiteY23" fmla="*/ 352734 h 1000461"/>
              <a:gd name="connsiteX24" fmla="*/ 2630244 w 8084372"/>
              <a:gd name="connsiteY24" fmla="*/ 344245 h 1000461"/>
              <a:gd name="connsiteX25" fmla="*/ 2707917 w 8084372"/>
              <a:gd name="connsiteY25" fmla="*/ 307925 h 1000461"/>
              <a:gd name="connsiteX26" fmla="*/ 3016596 w 8084372"/>
              <a:gd name="connsiteY26" fmla="*/ 299863 h 1000461"/>
              <a:gd name="connsiteX27" fmla="*/ 3065929 w 8084372"/>
              <a:gd name="connsiteY27" fmla="*/ 290456 h 1000461"/>
              <a:gd name="connsiteX28" fmla="*/ 3065929 w 8084372"/>
              <a:gd name="connsiteY28" fmla="*/ 263562 h 1000461"/>
              <a:gd name="connsiteX29" fmla="*/ 3227294 w 8084372"/>
              <a:gd name="connsiteY29" fmla="*/ 247426 h 1000461"/>
              <a:gd name="connsiteX30" fmla="*/ 3232673 w 8084372"/>
              <a:gd name="connsiteY30" fmla="*/ 225910 h 1000461"/>
              <a:gd name="connsiteX31" fmla="*/ 3367143 w 8084372"/>
              <a:gd name="connsiteY31" fmla="*/ 188259 h 1000461"/>
              <a:gd name="connsiteX32" fmla="*/ 3539266 w 8084372"/>
              <a:gd name="connsiteY32" fmla="*/ 161365 h 1000461"/>
              <a:gd name="connsiteX33" fmla="*/ 3560781 w 8084372"/>
              <a:gd name="connsiteY33" fmla="*/ 129092 h 1000461"/>
              <a:gd name="connsiteX34" fmla="*/ 3775934 w 8084372"/>
              <a:gd name="connsiteY34" fmla="*/ 129092 h 1000461"/>
              <a:gd name="connsiteX35" fmla="*/ 3797449 w 8084372"/>
              <a:gd name="connsiteY35" fmla="*/ 112955 h 1000461"/>
              <a:gd name="connsiteX36" fmla="*/ 3883510 w 8084372"/>
              <a:gd name="connsiteY36" fmla="*/ 107576 h 1000461"/>
              <a:gd name="connsiteX37" fmla="*/ 3899647 w 8084372"/>
              <a:gd name="connsiteY37" fmla="*/ 91440 h 1000461"/>
              <a:gd name="connsiteX38" fmla="*/ 3974950 w 8084372"/>
              <a:gd name="connsiteY38" fmla="*/ 91440 h 1000461"/>
              <a:gd name="connsiteX39" fmla="*/ 4007223 w 8084372"/>
              <a:gd name="connsiteY39" fmla="*/ 75303 h 1000461"/>
              <a:gd name="connsiteX40" fmla="*/ 4579560 w 8084372"/>
              <a:gd name="connsiteY40" fmla="*/ 69925 h 1000461"/>
              <a:gd name="connsiteX41" fmla="*/ 4630262 w 8084372"/>
              <a:gd name="connsiteY41" fmla="*/ 38982 h 1000461"/>
              <a:gd name="connsiteX42" fmla="*/ 4900108 w 8084372"/>
              <a:gd name="connsiteY42" fmla="*/ 36745 h 1000461"/>
              <a:gd name="connsiteX43" fmla="*/ 4923435 w 8084372"/>
              <a:gd name="connsiteY43" fmla="*/ 20609 h 1000461"/>
              <a:gd name="connsiteX44" fmla="*/ 5578746 w 8084372"/>
              <a:gd name="connsiteY44" fmla="*/ 19704 h 1000461"/>
              <a:gd name="connsiteX45" fmla="*/ 5603403 w 8084372"/>
              <a:gd name="connsiteY45" fmla="*/ 3567 h 1000461"/>
              <a:gd name="connsiteX46" fmla="*/ 8084372 w 8084372"/>
              <a:gd name="connsiteY46" fmla="*/ 0 h 1000461"/>
              <a:gd name="connsiteX47" fmla="*/ 8084372 w 8084372"/>
              <a:gd name="connsiteY47" fmla="*/ 995082 h 1000461"/>
              <a:gd name="connsiteX48" fmla="*/ 0 w 8084372"/>
              <a:gd name="connsiteY48" fmla="*/ 995082 h 1000461"/>
              <a:gd name="connsiteX49" fmla="*/ 5379 w 8084372"/>
              <a:gd name="connsiteY49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90396 w 8084372"/>
              <a:gd name="connsiteY4" fmla="*/ 943549 h 1000461"/>
              <a:gd name="connsiteX5" fmla="*/ 623943 w 8084372"/>
              <a:gd name="connsiteY5" fmla="*/ 911744 h 1000461"/>
              <a:gd name="connsiteX6" fmla="*/ 681024 w 8084372"/>
              <a:gd name="connsiteY6" fmla="*/ 870055 h 1000461"/>
              <a:gd name="connsiteX7" fmla="*/ 704626 w 8084372"/>
              <a:gd name="connsiteY7" fmla="*/ 796066 h 1000461"/>
              <a:gd name="connsiteX8" fmla="*/ 783863 w 8084372"/>
              <a:gd name="connsiteY8" fmla="*/ 743648 h 1000461"/>
              <a:gd name="connsiteX9" fmla="*/ 838975 w 8084372"/>
              <a:gd name="connsiteY9" fmla="*/ 735587 h 1000461"/>
              <a:gd name="connsiteX10" fmla="*/ 915502 w 8084372"/>
              <a:gd name="connsiteY10" fmla="*/ 690736 h 1000461"/>
              <a:gd name="connsiteX11" fmla="*/ 1006091 w 8084372"/>
              <a:gd name="connsiteY11" fmla="*/ 674609 h 1000461"/>
              <a:gd name="connsiteX12" fmla="*/ 1116828 w 8084372"/>
              <a:gd name="connsiteY12" fmla="*/ 671029 h 1000461"/>
              <a:gd name="connsiteX13" fmla="*/ 1217179 w 8084372"/>
              <a:gd name="connsiteY13" fmla="*/ 650858 h 1000461"/>
              <a:gd name="connsiteX14" fmla="*/ 1254711 w 8084372"/>
              <a:gd name="connsiteY14" fmla="*/ 603790 h 1000461"/>
              <a:gd name="connsiteX15" fmla="*/ 1405218 w 8084372"/>
              <a:gd name="connsiteY15" fmla="*/ 567803 h 1000461"/>
              <a:gd name="connsiteX16" fmla="*/ 1498082 w 8084372"/>
              <a:gd name="connsiteY16" fmla="*/ 563443 h 1000461"/>
              <a:gd name="connsiteX17" fmla="*/ 1629783 w 8084372"/>
              <a:gd name="connsiteY17" fmla="*/ 521746 h 1000461"/>
              <a:gd name="connsiteX18" fmla="*/ 1640541 w 8084372"/>
              <a:gd name="connsiteY18" fmla="*/ 500230 h 1000461"/>
              <a:gd name="connsiteX19" fmla="*/ 1882588 w 8084372"/>
              <a:gd name="connsiteY19" fmla="*/ 484094 h 1000461"/>
              <a:gd name="connsiteX20" fmla="*/ 1914861 w 8084372"/>
              <a:gd name="connsiteY20" fmla="*/ 462579 h 1000461"/>
              <a:gd name="connsiteX21" fmla="*/ 2071769 w 8084372"/>
              <a:gd name="connsiteY21" fmla="*/ 441054 h 1000461"/>
              <a:gd name="connsiteX22" fmla="*/ 2146150 w 8084372"/>
              <a:gd name="connsiteY22" fmla="*/ 408790 h 1000461"/>
              <a:gd name="connsiteX23" fmla="*/ 2477419 w 8084372"/>
              <a:gd name="connsiteY23" fmla="*/ 352734 h 1000461"/>
              <a:gd name="connsiteX24" fmla="*/ 2630244 w 8084372"/>
              <a:gd name="connsiteY24" fmla="*/ 344245 h 1000461"/>
              <a:gd name="connsiteX25" fmla="*/ 2707917 w 8084372"/>
              <a:gd name="connsiteY25" fmla="*/ 307925 h 1000461"/>
              <a:gd name="connsiteX26" fmla="*/ 3016596 w 8084372"/>
              <a:gd name="connsiteY26" fmla="*/ 299863 h 1000461"/>
              <a:gd name="connsiteX27" fmla="*/ 3065929 w 8084372"/>
              <a:gd name="connsiteY27" fmla="*/ 290456 h 1000461"/>
              <a:gd name="connsiteX28" fmla="*/ 3065929 w 8084372"/>
              <a:gd name="connsiteY28" fmla="*/ 263562 h 1000461"/>
              <a:gd name="connsiteX29" fmla="*/ 3227294 w 8084372"/>
              <a:gd name="connsiteY29" fmla="*/ 247426 h 1000461"/>
              <a:gd name="connsiteX30" fmla="*/ 3232673 w 8084372"/>
              <a:gd name="connsiteY30" fmla="*/ 225910 h 1000461"/>
              <a:gd name="connsiteX31" fmla="*/ 3367143 w 8084372"/>
              <a:gd name="connsiteY31" fmla="*/ 188259 h 1000461"/>
              <a:gd name="connsiteX32" fmla="*/ 3539266 w 8084372"/>
              <a:gd name="connsiteY32" fmla="*/ 161365 h 1000461"/>
              <a:gd name="connsiteX33" fmla="*/ 3560781 w 8084372"/>
              <a:gd name="connsiteY33" fmla="*/ 129092 h 1000461"/>
              <a:gd name="connsiteX34" fmla="*/ 3775934 w 8084372"/>
              <a:gd name="connsiteY34" fmla="*/ 129092 h 1000461"/>
              <a:gd name="connsiteX35" fmla="*/ 3797449 w 8084372"/>
              <a:gd name="connsiteY35" fmla="*/ 112955 h 1000461"/>
              <a:gd name="connsiteX36" fmla="*/ 3883510 w 8084372"/>
              <a:gd name="connsiteY36" fmla="*/ 107576 h 1000461"/>
              <a:gd name="connsiteX37" fmla="*/ 3899647 w 8084372"/>
              <a:gd name="connsiteY37" fmla="*/ 91440 h 1000461"/>
              <a:gd name="connsiteX38" fmla="*/ 3974950 w 8084372"/>
              <a:gd name="connsiteY38" fmla="*/ 91440 h 1000461"/>
              <a:gd name="connsiteX39" fmla="*/ 4007223 w 8084372"/>
              <a:gd name="connsiteY39" fmla="*/ 75303 h 1000461"/>
              <a:gd name="connsiteX40" fmla="*/ 4579560 w 8084372"/>
              <a:gd name="connsiteY40" fmla="*/ 69925 h 1000461"/>
              <a:gd name="connsiteX41" fmla="*/ 4630262 w 8084372"/>
              <a:gd name="connsiteY41" fmla="*/ 38982 h 1000461"/>
              <a:gd name="connsiteX42" fmla="*/ 4900108 w 8084372"/>
              <a:gd name="connsiteY42" fmla="*/ 36745 h 1000461"/>
              <a:gd name="connsiteX43" fmla="*/ 4923435 w 8084372"/>
              <a:gd name="connsiteY43" fmla="*/ 20609 h 1000461"/>
              <a:gd name="connsiteX44" fmla="*/ 5578746 w 8084372"/>
              <a:gd name="connsiteY44" fmla="*/ 19704 h 1000461"/>
              <a:gd name="connsiteX45" fmla="*/ 5603403 w 8084372"/>
              <a:gd name="connsiteY45" fmla="*/ 3567 h 1000461"/>
              <a:gd name="connsiteX46" fmla="*/ 8084372 w 8084372"/>
              <a:gd name="connsiteY46" fmla="*/ 0 h 1000461"/>
              <a:gd name="connsiteX47" fmla="*/ 8084372 w 8084372"/>
              <a:gd name="connsiteY47" fmla="*/ 995082 h 1000461"/>
              <a:gd name="connsiteX48" fmla="*/ 0 w 8084372"/>
              <a:gd name="connsiteY48" fmla="*/ 995082 h 1000461"/>
              <a:gd name="connsiteX49" fmla="*/ 5379 w 8084372"/>
              <a:gd name="connsiteY49" fmla="*/ 1000461 h 1000461"/>
              <a:gd name="connsiteX0" fmla="*/ 5379 w 8084372"/>
              <a:gd name="connsiteY0" fmla="*/ 1000461 h 1009925"/>
              <a:gd name="connsiteX1" fmla="*/ 263562 w 8084372"/>
              <a:gd name="connsiteY1" fmla="*/ 968188 h 1009925"/>
              <a:gd name="connsiteX2" fmla="*/ 303875 w 8084372"/>
              <a:gd name="connsiteY2" fmla="*/ 956525 h 1009925"/>
              <a:gd name="connsiteX3" fmla="*/ 382699 w 8084372"/>
              <a:gd name="connsiteY3" fmla="*/ 1009925 h 1009925"/>
              <a:gd name="connsiteX4" fmla="*/ 490396 w 8084372"/>
              <a:gd name="connsiteY4" fmla="*/ 943549 h 1009925"/>
              <a:gd name="connsiteX5" fmla="*/ 623943 w 8084372"/>
              <a:gd name="connsiteY5" fmla="*/ 911744 h 1009925"/>
              <a:gd name="connsiteX6" fmla="*/ 681024 w 8084372"/>
              <a:gd name="connsiteY6" fmla="*/ 870055 h 1009925"/>
              <a:gd name="connsiteX7" fmla="*/ 704626 w 8084372"/>
              <a:gd name="connsiteY7" fmla="*/ 796066 h 1009925"/>
              <a:gd name="connsiteX8" fmla="*/ 783863 w 8084372"/>
              <a:gd name="connsiteY8" fmla="*/ 743648 h 1009925"/>
              <a:gd name="connsiteX9" fmla="*/ 838975 w 8084372"/>
              <a:gd name="connsiteY9" fmla="*/ 735587 h 1009925"/>
              <a:gd name="connsiteX10" fmla="*/ 915502 w 8084372"/>
              <a:gd name="connsiteY10" fmla="*/ 690736 h 1009925"/>
              <a:gd name="connsiteX11" fmla="*/ 1006091 w 8084372"/>
              <a:gd name="connsiteY11" fmla="*/ 674609 h 1009925"/>
              <a:gd name="connsiteX12" fmla="*/ 1116828 w 8084372"/>
              <a:gd name="connsiteY12" fmla="*/ 671029 h 1009925"/>
              <a:gd name="connsiteX13" fmla="*/ 1217179 w 8084372"/>
              <a:gd name="connsiteY13" fmla="*/ 650858 h 1009925"/>
              <a:gd name="connsiteX14" fmla="*/ 1254711 w 8084372"/>
              <a:gd name="connsiteY14" fmla="*/ 603790 h 1009925"/>
              <a:gd name="connsiteX15" fmla="*/ 1405218 w 8084372"/>
              <a:gd name="connsiteY15" fmla="*/ 567803 h 1009925"/>
              <a:gd name="connsiteX16" fmla="*/ 1498082 w 8084372"/>
              <a:gd name="connsiteY16" fmla="*/ 563443 h 1009925"/>
              <a:gd name="connsiteX17" fmla="*/ 1629783 w 8084372"/>
              <a:gd name="connsiteY17" fmla="*/ 521746 h 1009925"/>
              <a:gd name="connsiteX18" fmla="*/ 1640541 w 8084372"/>
              <a:gd name="connsiteY18" fmla="*/ 500230 h 1009925"/>
              <a:gd name="connsiteX19" fmla="*/ 1882588 w 8084372"/>
              <a:gd name="connsiteY19" fmla="*/ 484094 h 1009925"/>
              <a:gd name="connsiteX20" fmla="*/ 1914861 w 8084372"/>
              <a:gd name="connsiteY20" fmla="*/ 462579 h 1009925"/>
              <a:gd name="connsiteX21" fmla="*/ 2071769 w 8084372"/>
              <a:gd name="connsiteY21" fmla="*/ 441054 h 1009925"/>
              <a:gd name="connsiteX22" fmla="*/ 2146150 w 8084372"/>
              <a:gd name="connsiteY22" fmla="*/ 408790 h 1009925"/>
              <a:gd name="connsiteX23" fmla="*/ 2477419 w 8084372"/>
              <a:gd name="connsiteY23" fmla="*/ 352734 h 1009925"/>
              <a:gd name="connsiteX24" fmla="*/ 2630244 w 8084372"/>
              <a:gd name="connsiteY24" fmla="*/ 344245 h 1009925"/>
              <a:gd name="connsiteX25" fmla="*/ 2707917 w 8084372"/>
              <a:gd name="connsiteY25" fmla="*/ 307925 h 1009925"/>
              <a:gd name="connsiteX26" fmla="*/ 3016596 w 8084372"/>
              <a:gd name="connsiteY26" fmla="*/ 299863 h 1009925"/>
              <a:gd name="connsiteX27" fmla="*/ 3065929 w 8084372"/>
              <a:gd name="connsiteY27" fmla="*/ 290456 h 1009925"/>
              <a:gd name="connsiteX28" fmla="*/ 3065929 w 8084372"/>
              <a:gd name="connsiteY28" fmla="*/ 263562 h 1009925"/>
              <a:gd name="connsiteX29" fmla="*/ 3227294 w 8084372"/>
              <a:gd name="connsiteY29" fmla="*/ 247426 h 1009925"/>
              <a:gd name="connsiteX30" fmla="*/ 3232673 w 8084372"/>
              <a:gd name="connsiteY30" fmla="*/ 225910 h 1009925"/>
              <a:gd name="connsiteX31" fmla="*/ 3367143 w 8084372"/>
              <a:gd name="connsiteY31" fmla="*/ 188259 h 1009925"/>
              <a:gd name="connsiteX32" fmla="*/ 3539266 w 8084372"/>
              <a:gd name="connsiteY32" fmla="*/ 161365 h 1009925"/>
              <a:gd name="connsiteX33" fmla="*/ 3560781 w 8084372"/>
              <a:gd name="connsiteY33" fmla="*/ 129092 h 1009925"/>
              <a:gd name="connsiteX34" fmla="*/ 3775934 w 8084372"/>
              <a:gd name="connsiteY34" fmla="*/ 129092 h 1009925"/>
              <a:gd name="connsiteX35" fmla="*/ 3797449 w 8084372"/>
              <a:gd name="connsiteY35" fmla="*/ 112955 h 1009925"/>
              <a:gd name="connsiteX36" fmla="*/ 3883510 w 8084372"/>
              <a:gd name="connsiteY36" fmla="*/ 107576 h 1009925"/>
              <a:gd name="connsiteX37" fmla="*/ 3899647 w 8084372"/>
              <a:gd name="connsiteY37" fmla="*/ 91440 h 1009925"/>
              <a:gd name="connsiteX38" fmla="*/ 3974950 w 8084372"/>
              <a:gd name="connsiteY38" fmla="*/ 91440 h 1009925"/>
              <a:gd name="connsiteX39" fmla="*/ 4007223 w 8084372"/>
              <a:gd name="connsiteY39" fmla="*/ 75303 h 1009925"/>
              <a:gd name="connsiteX40" fmla="*/ 4579560 w 8084372"/>
              <a:gd name="connsiteY40" fmla="*/ 69925 h 1009925"/>
              <a:gd name="connsiteX41" fmla="*/ 4630262 w 8084372"/>
              <a:gd name="connsiteY41" fmla="*/ 38982 h 1009925"/>
              <a:gd name="connsiteX42" fmla="*/ 4900108 w 8084372"/>
              <a:gd name="connsiteY42" fmla="*/ 36745 h 1009925"/>
              <a:gd name="connsiteX43" fmla="*/ 4923435 w 8084372"/>
              <a:gd name="connsiteY43" fmla="*/ 20609 h 1009925"/>
              <a:gd name="connsiteX44" fmla="*/ 5578746 w 8084372"/>
              <a:gd name="connsiteY44" fmla="*/ 19704 h 1009925"/>
              <a:gd name="connsiteX45" fmla="*/ 5603403 w 8084372"/>
              <a:gd name="connsiteY45" fmla="*/ 3567 h 1009925"/>
              <a:gd name="connsiteX46" fmla="*/ 8084372 w 8084372"/>
              <a:gd name="connsiteY46" fmla="*/ 0 h 1009925"/>
              <a:gd name="connsiteX47" fmla="*/ 8084372 w 8084372"/>
              <a:gd name="connsiteY47" fmla="*/ 995082 h 1009925"/>
              <a:gd name="connsiteX48" fmla="*/ 0 w 8084372"/>
              <a:gd name="connsiteY48" fmla="*/ 995082 h 1009925"/>
              <a:gd name="connsiteX49" fmla="*/ 5379 w 8084372"/>
              <a:gd name="connsiteY49" fmla="*/ 1000461 h 1009925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79287 w 8084372"/>
              <a:gd name="connsiteY3" fmla="*/ 981670 h 1000461"/>
              <a:gd name="connsiteX4" fmla="*/ 490396 w 8084372"/>
              <a:gd name="connsiteY4" fmla="*/ 943549 h 1000461"/>
              <a:gd name="connsiteX5" fmla="*/ 623943 w 8084372"/>
              <a:gd name="connsiteY5" fmla="*/ 911744 h 1000461"/>
              <a:gd name="connsiteX6" fmla="*/ 681024 w 8084372"/>
              <a:gd name="connsiteY6" fmla="*/ 870055 h 1000461"/>
              <a:gd name="connsiteX7" fmla="*/ 704626 w 8084372"/>
              <a:gd name="connsiteY7" fmla="*/ 796066 h 1000461"/>
              <a:gd name="connsiteX8" fmla="*/ 783863 w 8084372"/>
              <a:gd name="connsiteY8" fmla="*/ 743648 h 1000461"/>
              <a:gd name="connsiteX9" fmla="*/ 838975 w 8084372"/>
              <a:gd name="connsiteY9" fmla="*/ 735587 h 1000461"/>
              <a:gd name="connsiteX10" fmla="*/ 915502 w 8084372"/>
              <a:gd name="connsiteY10" fmla="*/ 690736 h 1000461"/>
              <a:gd name="connsiteX11" fmla="*/ 1006091 w 8084372"/>
              <a:gd name="connsiteY11" fmla="*/ 674609 h 1000461"/>
              <a:gd name="connsiteX12" fmla="*/ 1116828 w 8084372"/>
              <a:gd name="connsiteY12" fmla="*/ 671029 h 1000461"/>
              <a:gd name="connsiteX13" fmla="*/ 1217179 w 8084372"/>
              <a:gd name="connsiteY13" fmla="*/ 650858 h 1000461"/>
              <a:gd name="connsiteX14" fmla="*/ 1254711 w 8084372"/>
              <a:gd name="connsiteY14" fmla="*/ 603790 h 1000461"/>
              <a:gd name="connsiteX15" fmla="*/ 1405218 w 8084372"/>
              <a:gd name="connsiteY15" fmla="*/ 567803 h 1000461"/>
              <a:gd name="connsiteX16" fmla="*/ 1498082 w 8084372"/>
              <a:gd name="connsiteY16" fmla="*/ 563443 h 1000461"/>
              <a:gd name="connsiteX17" fmla="*/ 1629783 w 8084372"/>
              <a:gd name="connsiteY17" fmla="*/ 521746 h 1000461"/>
              <a:gd name="connsiteX18" fmla="*/ 1640541 w 8084372"/>
              <a:gd name="connsiteY18" fmla="*/ 500230 h 1000461"/>
              <a:gd name="connsiteX19" fmla="*/ 1882588 w 8084372"/>
              <a:gd name="connsiteY19" fmla="*/ 484094 h 1000461"/>
              <a:gd name="connsiteX20" fmla="*/ 1914861 w 8084372"/>
              <a:gd name="connsiteY20" fmla="*/ 462579 h 1000461"/>
              <a:gd name="connsiteX21" fmla="*/ 2071769 w 8084372"/>
              <a:gd name="connsiteY21" fmla="*/ 441054 h 1000461"/>
              <a:gd name="connsiteX22" fmla="*/ 2146150 w 8084372"/>
              <a:gd name="connsiteY22" fmla="*/ 408790 h 1000461"/>
              <a:gd name="connsiteX23" fmla="*/ 2477419 w 8084372"/>
              <a:gd name="connsiteY23" fmla="*/ 352734 h 1000461"/>
              <a:gd name="connsiteX24" fmla="*/ 2630244 w 8084372"/>
              <a:gd name="connsiteY24" fmla="*/ 344245 h 1000461"/>
              <a:gd name="connsiteX25" fmla="*/ 2707917 w 8084372"/>
              <a:gd name="connsiteY25" fmla="*/ 307925 h 1000461"/>
              <a:gd name="connsiteX26" fmla="*/ 3016596 w 8084372"/>
              <a:gd name="connsiteY26" fmla="*/ 299863 h 1000461"/>
              <a:gd name="connsiteX27" fmla="*/ 3065929 w 8084372"/>
              <a:gd name="connsiteY27" fmla="*/ 290456 h 1000461"/>
              <a:gd name="connsiteX28" fmla="*/ 3065929 w 8084372"/>
              <a:gd name="connsiteY28" fmla="*/ 263562 h 1000461"/>
              <a:gd name="connsiteX29" fmla="*/ 3227294 w 8084372"/>
              <a:gd name="connsiteY29" fmla="*/ 247426 h 1000461"/>
              <a:gd name="connsiteX30" fmla="*/ 3232673 w 8084372"/>
              <a:gd name="connsiteY30" fmla="*/ 225910 h 1000461"/>
              <a:gd name="connsiteX31" fmla="*/ 3367143 w 8084372"/>
              <a:gd name="connsiteY31" fmla="*/ 188259 h 1000461"/>
              <a:gd name="connsiteX32" fmla="*/ 3539266 w 8084372"/>
              <a:gd name="connsiteY32" fmla="*/ 161365 h 1000461"/>
              <a:gd name="connsiteX33" fmla="*/ 3560781 w 8084372"/>
              <a:gd name="connsiteY33" fmla="*/ 129092 h 1000461"/>
              <a:gd name="connsiteX34" fmla="*/ 3775934 w 8084372"/>
              <a:gd name="connsiteY34" fmla="*/ 129092 h 1000461"/>
              <a:gd name="connsiteX35" fmla="*/ 3797449 w 8084372"/>
              <a:gd name="connsiteY35" fmla="*/ 112955 h 1000461"/>
              <a:gd name="connsiteX36" fmla="*/ 3883510 w 8084372"/>
              <a:gd name="connsiteY36" fmla="*/ 107576 h 1000461"/>
              <a:gd name="connsiteX37" fmla="*/ 3899647 w 8084372"/>
              <a:gd name="connsiteY37" fmla="*/ 91440 h 1000461"/>
              <a:gd name="connsiteX38" fmla="*/ 3974950 w 8084372"/>
              <a:gd name="connsiteY38" fmla="*/ 91440 h 1000461"/>
              <a:gd name="connsiteX39" fmla="*/ 4007223 w 8084372"/>
              <a:gd name="connsiteY39" fmla="*/ 75303 h 1000461"/>
              <a:gd name="connsiteX40" fmla="*/ 4579560 w 8084372"/>
              <a:gd name="connsiteY40" fmla="*/ 69925 h 1000461"/>
              <a:gd name="connsiteX41" fmla="*/ 4630262 w 8084372"/>
              <a:gd name="connsiteY41" fmla="*/ 38982 h 1000461"/>
              <a:gd name="connsiteX42" fmla="*/ 4900108 w 8084372"/>
              <a:gd name="connsiteY42" fmla="*/ 36745 h 1000461"/>
              <a:gd name="connsiteX43" fmla="*/ 4923435 w 8084372"/>
              <a:gd name="connsiteY43" fmla="*/ 20609 h 1000461"/>
              <a:gd name="connsiteX44" fmla="*/ 5578746 w 8084372"/>
              <a:gd name="connsiteY44" fmla="*/ 19704 h 1000461"/>
              <a:gd name="connsiteX45" fmla="*/ 5603403 w 8084372"/>
              <a:gd name="connsiteY45" fmla="*/ 3567 h 1000461"/>
              <a:gd name="connsiteX46" fmla="*/ 8084372 w 8084372"/>
              <a:gd name="connsiteY46" fmla="*/ 0 h 1000461"/>
              <a:gd name="connsiteX47" fmla="*/ 8084372 w 8084372"/>
              <a:gd name="connsiteY47" fmla="*/ 995082 h 1000461"/>
              <a:gd name="connsiteX48" fmla="*/ 0 w 8084372"/>
              <a:gd name="connsiteY48" fmla="*/ 995082 h 1000461"/>
              <a:gd name="connsiteX49" fmla="*/ 5379 w 8084372"/>
              <a:gd name="connsiteY49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79287 w 8084372"/>
              <a:gd name="connsiteY2" fmla="*/ 981670 h 1000461"/>
              <a:gd name="connsiteX3" fmla="*/ 490396 w 8084372"/>
              <a:gd name="connsiteY3" fmla="*/ 943549 h 1000461"/>
              <a:gd name="connsiteX4" fmla="*/ 623943 w 8084372"/>
              <a:gd name="connsiteY4" fmla="*/ 911744 h 1000461"/>
              <a:gd name="connsiteX5" fmla="*/ 681024 w 8084372"/>
              <a:gd name="connsiteY5" fmla="*/ 870055 h 1000461"/>
              <a:gd name="connsiteX6" fmla="*/ 704626 w 8084372"/>
              <a:gd name="connsiteY6" fmla="*/ 796066 h 1000461"/>
              <a:gd name="connsiteX7" fmla="*/ 783863 w 8084372"/>
              <a:gd name="connsiteY7" fmla="*/ 743648 h 1000461"/>
              <a:gd name="connsiteX8" fmla="*/ 838975 w 8084372"/>
              <a:gd name="connsiteY8" fmla="*/ 735587 h 1000461"/>
              <a:gd name="connsiteX9" fmla="*/ 915502 w 8084372"/>
              <a:gd name="connsiteY9" fmla="*/ 690736 h 1000461"/>
              <a:gd name="connsiteX10" fmla="*/ 1006091 w 8084372"/>
              <a:gd name="connsiteY10" fmla="*/ 674609 h 1000461"/>
              <a:gd name="connsiteX11" fmla="*/ 1116828 w 8084372"/>
              <a:gd name="connsiteY11" fmla="*/ 671029 h 1000461"/>
              <a:gd name="connsiteX12" fmla="*/ 1217179 w 8084372"/>
              <a:gd name="connsiteY12" fmla="*/ 650858 h 1000461"/>
              <a:gd name="connsiteX13" fmla="*/ 1254711 w 8084372"/>
              <a:gd name="connsiteY13" fmla="*/ 603790 h 1000461"/>
              <a:gd name="connsiteX14" fmla="*/ 1405218 w 8084372"/>
              <a:gd name="connsiteY14" fmla="*/ 567803 h 1000461"/>
              <a:gd name="connsiteX15" fmla="*/ 1498082 w 8084372"/>
              <a:gd name="connsiteY15" fmla="*/ 563443 h 1000461"/>
              <a:gd name="connsiteX16" fmla="*/ 1629783 w 8084372"/>
              <a:gd name="connsiteY16" fmla="*/ 521746 h 1000461"/>
              <a:gd name="connsiteX17" fmla="*/ 1640541 w 8084372"/>
              <a:gd name="connsiteY17" fmla="*/ 500230 h 1000461"/>
              <a:gd name="connsiteX18" fmla="*/ 1882588 w 8084372"/>
              <a:gd name="connsiteY18" fmla="*/ 484094 h 1000461"/>
              <a:gd name="connsiteX19" fmla="*/ 1914861 w 8084372"/>
              <a:gd name="connsiteY19" fmla="*/ 462579 h 1000461"/>
              <a:gd name="connsiteX20" fmla="*/ 2071769 w 8084372"/>
              <a:gd name="connsiteY20" fmla="*/ 441054 h 1000461"/>
              <a:gd name="connsiteX21" fmla="*/ 2146150 w 8084372"/>
              <a:gd name="connsiteY21" fmla="*/ 408790 h 1000461"/>
              <a:gd name="connsiteX22" fmla="*/ 2477419 w 8084372"/>
              <a:gd name="connsiteY22" fmla="*/ 352734 h 1000461"/>
              <a:gd name="connsiteX23" fmla="*/ 2630244 w 8084372"/>
              <a:gd name="connsiteY23" fmla="*/ 344245 h 1000461"/>
              <a:gd name="connsiteX24" fmla="*/ 2707917 w 8084372"/>
              <a:gd name="connsiteY24" fmla="*/ 307925 h 1000461"/>
              <a:gd name="connsiteX25" fmla="*/ 3016596 w 8084372"/>
              <a:gd name="connsiteY25" fmla="*/ 299863 h 1000461"/>
              <a:gd name="connsiteX26" fmla="*/ 3065929 w 8084372"/>
              <a:gd name="connsiteY26" fmla="*/ 290456 h 1000461"/>
              <a:gd name="connsiteX27" fmla="*/ 3065929 w 8084372"/>
              <a:gd name="connsiteY27" fmla="*/ 263562 h 1000461"/>
              <a:gd name="connsiteX28" fmla="*/ 3227294 w 8084372"/>
              <a:gd name="connsiteY28" fmla="*/ 247426 h 1000461"/>
              <a:gd name="connsiteX29" fmla="*/ 3232673 w 8084372"/>
              <a:gd name="connsiteY29" fmla="*/ 225910 h 1000461"/>
              <a:gd name="connsiteX30" fmla="*/ 3367143 w 8084372"/>
              <a:gd name="connsiteY30" fmla="*/ 188259 h 1000461"/>
              <a:gd name="connsiteX31" fmla="*/ 3539266 w 8084372"/>
              <a:gd name="connsiteY31" fmla="*/ 161365 h 1000461"/>
              <a:gd name="connsiteX32" fmla="*/ 3560781 w 8084372"/>
              <a:gd name="connsiteY32" fmla="*/ 129092 h 1000461"/>
              <a:gd name="connsiteX33" fmla="*/ 3775934 w 8084372"/>
              <a:gd name="connsiteY33" fmla="*/ 129092 h 1000461"/>
              <a:gd name="connsiteX34" fmla="*/ 3797449 w 8084372"/>
              <a:gd name="connsiteY34" fmla="*/ 112955 h 1000461"/>
              <a:gd name="connsiteX35" fmla="*/ 3883510 w 8084372"/>
              <a:gd name="connsiteY35" fmla="*/ 107576 h 1000461"/>
              <a:gd name="connsiteX36" fmla="*/ 3899647 w 8084372"/>
              <a:gd name="connsiteY36" fmla="*/ 91440 h 1000461"/>
              <a:gd name="connsiteX37" fmla="*/ 3974950 w 8084372"/>
              <a:gd name="connsiteY37" fmla="*/ 91440 h 1000461"/>
              <a:gd name="connsiteX38" fmla="*/ 4007223 w 8084372"/>
              <a:gd name="connsiteY38" fmla="*/ 75303 h 1000461"/>
              <a:gd name="connsiteX39" fmla="*/ 4579560 w 8084372"/>
              <a:gd name="connsiteY39" fmla="*/ 69925 h 1000461"/>
              <a:gd name="connsiteX40" fmla="*/ 4630262 w 8084372"/>
              <a:gd name="connsiteY40" fmla="*/ 38982 h 1000461"/>
              <a:gd name="connsiteX41" fmla="*/ 4900108 w 8084372"/>
              <a:gd name="connsiteY41" fmla="*/ 36745 h 1000461"/>
              <a:gd name="connsiteX42" fmla="*/ 4923435 w 8084372"/>
              <a:gd name="connsiteY42" fmla="*/ 20609 h 1000461"/>
              <a:gd name="connsiteX43" fmla="*/ 5578746 w 8084372"/>
              <a:gd name="connsiteY43" fmla="*/ 19704 h 1000461"/>
              <a:gd name="connsiteX44" fmla="*/ 5603403 w 8084372"/>
              <a:gd name="connsiteY44" fmla="*/ 3567 h 1000461"/>
              <a:gd name="connsiteX45" fmla="*/ 8084372 w 8084372"/>
              <a:gd name="connsiteY45" fmla="*/ 0 h 1000461"/>
              <a:gd name="connsiteX46" fmla="*/ 8084372 w 8084372"/>
              <a:gd name="connsiteY46" fmla="*/ 995082 h 1000461"/>
              <a:gd name="connsiteX47" fmla="*/ 0 w 8084372"/>
              <a:gd name="connsiteY47" fmla="*/ 995082 h 1000461"/>
              <a:gd name="connsiteX48" fmla="*/ 5379 w 8084372"/>
              <a:gd name="connsiteY48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79287 w 8084372"/>
              <a:gd name="connsiteY2" fmla="*/ 981670 h 1000461"/>
              <a:gd name="connsiteX3" fmla="*/ 490396 w 8084372"/>
              <a:gd name="connsiteY3" fmla="*/ 943549 h 1000461"/>
              <a:gd name="connsiteX4" fmla="*/ 623943 w 8084372"/>
              <a:gd name="connsiteY4" fmla="*/ 911744 h 1000461"/>
              <a:gd name="connsiteX5" fmla="*/ 681024 w 8084372"/>
              <a:gd name="connsiteY5" fmla="*/ 870055 h 1000461"/>
              <a:gd name="connsiteX6" fmla="*/ 704626 w 8084372"/>
              <a:gd name="connsiteY6" fmla="*/ 796066 h 1000461"/>
              <a:gd name="connsiteX7" fmla="*/ 783863 w 8084372"/>
              <a:gd name="connsiteY7" fmla="*/ 743648 h 1000461"/>
              <a:gd name="connsiteX8" fmla="*/ 838975 w 8084372"/>
              <a:gd name="connsiteY8" fmla="*/ 735587 h 1000461"/>
              <a:gd name="connsiteX9" fmla="*/ 915502 w 8084372"/>
              <a:gd name="connsiteY9" fmla="*/ 690736 h 1000461"/>
              <a:gd name="connsiteX10" fmla="*/ 1006091 w 8084372"/>
              <a:gd name="connsiteY10" fmla="*/ 674609 h 1000461"/>
              <a:gd name="connsiteX11" fmla="*/ 1116828 w 8084372"/>
              <a:gd name="connsiteY11" fmla="*/ 671029 h 1000461"/>
              <a:gd name="connsiteX12" fmla="*/ 1217179 w 8084372"/>
              <a:gd name="connsiteY12" fmla="*/ 650858 h 1000461"/>
              <a:gd name="connsiteX13" fmla="*/ 1254711 w 8084372"/>
              <a:gd name="connsiteY13" fmla="*/ 603790 h 1000461"/>
              <a:gd name="connsiteX14" fmla="*/ 1405218 w 8084372"/>
              <a:gd name="connsiteY14" fmla="*/ 567803 h 1000461"/>
              <a:gd name="connsiteX15" fmla="*/ 1498082 w 8084372"/>
              <a:gd name="connsiteY15" fmla="*/ 563443 h 1000461"/>
              <a:gd name="connsiteX16" fmla="*/ 1629783 w 8084372"/>
              <a:gd name="connsiteY16" fmla="*/ 521746 h 1000461"/>
              <a:gd name="connsiteX17" fmla="*/ 1640541 w 8084372"/>
              <a:gd name="connsiteY17" fmla="*/ 500230 h 1000461"/>
              <a:gd name="connsiteX18" fmla="*/ 1882588 w 8084372"/>
              <a:gd name="connsiteY18" fmla="*/ 484094 h 1000461"/>
              <a:gd name="connsiteX19" fmla="*/ 1914861 w 8084372"/>
              <a:gd name="connsiteY19" fmla="*/ 462579 h 1000461"/>
              <a:gd name="connsiteX20" fmla="*/ 2071769 w 8084372"/>
              <a:gd name="connsiteY20" fmla="*/ 441054 h 1000461"/>
              <a:gd name="connsiteX21" fmla="*/ 2146150 w 8084372"/>
              <a:gd name="connsiteY21" fmla="*/ 408790 h 1000461"/>
              <a:gd name="connsiteX22" fmla="*/ 2477419 w 8084372"/>
              <a:gd name="connsiteY22" fmla="*/ 352734 h 1000461"/>
              <a:gd name="connsiteX23" fmla="*/ 2630244 w 8084372"/>
              <a:gd name="connsiteY23" fmla="*/ 344245 h 1000461"/>
              <a:gd name="connsiteX24" fmla="*/ 2707917 w 8084372"/>
              <a:gd name="connsiteY24" fmla="*/ 307925 h 1000461"/>
              <a:gd name="connsiteX25" fmla="*/ 3016596 w 8084372"/>
              <a:gd name="connsiteY25" fmla="*/ 299863 h 1000461"/>
              <a:gd name="connsiteX26" fmla="*/ 3065929 w 8084372"/>
              <a:gd name="connsiteY26" fmla="*/ 290456 h 1000461"/>
              <a:gd name="connsiteX27" fmla="*/ 3065929 w 8084372"/>
              <a:gd name="connsiteY27" fmla="*/ 263562 h 1000461"/>
              <a:gd name="connsiteX28" fmla="*/ 3227294 w 8084372"/>
              <a:gd name="connsiteY28" fmla="*/ 247426 h 1000461"/>
              <a:gd name="connsiteX29" fmla="*/ 3232673 w 8084372"/>
              <a:gd name="connsiteY29" fmla="*/ 225910 h 1000461"/>
              <a:gd name="connsiteX30" fmla="*/ 3367143 w 8084372"/>
              <a:gd name="connsiteY30" fmla="*/ 188259 h 1000461"/>
              <a:gd name="connsiteX31" fmla="*/ 3539266 w 8084372"/>
              <a:gd name="connsiteY31" fmla="*/ 161365 h 1000461"/>
              <a:gd name="connsiteX32" fmla="*/ 3560781 w 8084372"/>
              <a:gd name="connsiteY32" fmla="*/ 129092 h 1000461"/>
              <a:gd name="connsiteX33" fmla="*/ 3775934 w 8084372"/>
              <a:gd name="connsiteY33" fmla="*/ 129092 h 1000461"/>
              <a:gd name="connsiteX34" fmla="*/ 3797449 w 8084372"/>
              <a:gd name="connsiteY34" fmla="*/ 112955 h 1000461"/>
              <a:gd name="connsiteX35" fmla="*/ 3883510 w 8084372"/>
              <a:gd name="connsiteY35" fmla="*/ 107576 h 1000461"/>
              <a:gd name="connsiteX36" fmla="*/ 3899647 w 8084372"/>
              <a:gd name="connsiteY36" fmla="*/ 91440 h 1000461"/>
              <a:gd name="connsiteX37" fmla="*/ 3974950 w 8084372"/>
              <a:gd name="connsiteY37" fmla="*/ 91440 h 1000461"/>
              <a:gd name="connsiteX38" fmla="*/ 4007223 w 8084372"/>
              <a:gd name="connsiteY38" fmla="*/ 75303 h 1000461"/>
              <a:gd name="connsiteX39" fmla="*/ 4579560 w 8084372"/>
              <a:gd name="connsiteY39" fmla="*/ 69925 h 1000461"/>
              <a:gd name="connsiteX40" fmla="*/ 4630262 w 8084372"/>
              <a:gd name="connsiteY40" fmla="*/ 38982 h 1000461"/>
              <a:gd name="connsiteX41" fmla="*/ 4900108 w 8084372"/>
              <a:gd name="connsiteY41" fmla="*/ 36745 h 1000461"/>
              <a:gd name="connsiteX42" fmla="*/ 4923435 w 8084372"/>
              <a:gd name="connsiteY42" fmla="*/ 20609 h 1000461"/>
              <a:gd name="connsiteX43" fmla="*/ 5578746 w 8084372"/>
              <a:gd name="connsiteY43" fmla="*/ 19704 h 1000461"/>
              <a:gd name="connsiteX44" fmla="*/ 5603403 w 8084372"/>
              <a:gd name="connsiteY44" fmla="*/ 3567 h 1000461"/>
              <a:gd name="connsiteX45" fmla="*/ 8084372 w 8084372"/>
              <a:gd name="connsiteY45" fmla="*/ 0 h 1000461"/>
              <a:gd name="connsiteX46" fmla="*/ 8084372 w 8084372"/>
              <a:gd name="connsiteY46" fmla="*/ 995082 h 1000461"/>
              <a:gd name="connsiteX47" fmla="*/ 0 w 8084372"/>
              <a:gd name="connsiteY47" fmla="*/ 995082 h 1000461"/>
              <a:gd name="connsiteX48" fmla="*/ 5379 w 8084372"/>
              <a:gd name="connsiteY48" fmla="*/ 1000461 h 1000461"/>
              <a:gd name="connsiteX0" fmla="*/ 5379 w 8084372"/>
              <a:gd name="connsiteY0" fmla="*/ 1000461 h 1000461"/>
              <a:gd name="connsiteX1" fmla="*/ 379287 w 8084372"/>
              <a:gd name="connsiteY1" fmla="*/ 981670 h 1000461"/>
              <a:gd name="connsiteX2" fmla="*/ 490396 w 8084372"/>
              <a:gd name="connsiteY2" fmla="*/ 943549 h 1000461"/>
              <a:gd name="connsiteX3" fmla="*/ 623943 w 8084372"/>
              <a:gd name="connsiteY3" fmla="*/ 911744 h 1000461"/>
              <a:gd name="connsiteX4" fmla="*/ 681024 w 8084372"/>
              <a:gd name="connsiteY4" fmla="*/ 870055 h 1000461"/>
              <a:gd name="connsiteX5" fmla="*/ 704626 w 8084372"/>
              <a:gd name="connsiteY5" fmla="*/ 796066 h 1000461"/>
              <a:gd name="connsiteX6" fmla="*/ 783863 w 8084372"/>
              <a:gd name="connsiteY6" fmla="*/ 743648 h 1000461"/>
              <a:gd name="connsiteX7" fmla="*/ 838975 w 8084372"/>
              <a:gd name="connsiteY7" fmla="*/ 735587 h 1000461"/>
              <a:gd name="connsiteX8" fmla="*/ 915502 w 8084372"/>
              <a:gd name="connsiteY8" fmla="*/ 690736 h 1000461"/>
              <a:gd name="connsiteX9" fmla="*/ 1006091 w 8084372"/>
              <a:gd name="connsiteY9" fmla="*/ 674609 h 1000461"/>
              <a:gd name="connsiteX10" fmla="*/ 1116828 w 8084372"/>
              <a:gd name="connsiteY10" fmla="*/ 671029 h 1000461"/>
              <a:gd name="connsiteX11" fmla="*/ 1217179 w 8084372"/>
              <a:gd name="connsiteY11" fmla="*/ 650858 h 1000461"/>
              <a:gd name="connsiteX12" fmla="*/ 1254711 w 8084372"/>
              <a:gd name="connsiteY12" fmla="*/ 603790 h 1000461"/>
              <a:gd name="connsiteX13" fmla="*/ 1405218 w 8084372"/>
              <a:gd name="connsiteY13" fmla="*/ 567803 h 1000461"/>
              <a:gd name="connsiteX14" fmla="*/ 1498082 w 8084372"/>
              <a:gd name="connsiteY14" fmla="*/ 563443 h 1000461"/>
              <a:gd name="connsiteX15" fmla="*/ 1629783 w 8084372"/>
              <a:gd name="connsiteY15" fmla="*/ 521746 h 1000461"/>
              <a:gd name="connsiteX16" fmla="*/ 1640541 w 8084372"/>
              <a:gd name="connsiteY16" fmla="*/ 500230 h 1000461"/>
              <a:gd name="connsiteX17" fmla="*/ 1882588 w 8084372"/>
              <a:gd name="connsiteY17" fmla="*/ 484094 h 1000461"/>
              <a:gd name="connsiteX18" fmla="*/ 1914861 w 8084372"/>
              <a:gd name="connsiteY18" fmla="*/ 462579 h 1000461"/>
              <a:gd name="connsiteX19" fmla="*/ 2071769 w 8084372"/>
              <a:gd name="connsiteY19" fmla="*/ 441054 h 1000461"/>
              <a:gd name="connsiteX20" fmla="*/ 2146150 w 8084372"/>
              <a:gd name="connsiteY20" fmla="*/ 408790 h 1000461"/>
              <a:gd name="connsiteX21" fmla="*/ 2477419 w 8084372"/>
              <a:gd name="connsiteY21" fmla="*/ 352734 h 1000461"/>
              <a:gd name="connsiteX22" fmla="*/ 2630244 w 8084372"/>
              <a:gd name="connsiteY22" fmla="*/ 344245 h 1000461"/>
              <a:gd name="connsiteX23" fmla="*/ 2707917 w 8084372"/>
              <a:gd name="connsiteY23" fmla="*/ 307925 h 1000461"/>
              <a:gd name="connsiteX24" fmla="*/ 3016596 w 8084372"/>
              <a:gd name="connsiteY24" fmla="*/ 299863 h 1000461"/>
              <a:gd name="connsiteX25" fmla="*/ 3065929 w 8084372"/>
              <a:gd name="connsiteY25" fmla="*/ 290456 h 1000461"/>
              <a:gd name="connsiteX26" fmla="*/ 3065929 w 8084372"/>
              <a:gd name="connsiteY26" fmla="*/ 263562 h 1000461"/>
              <a:gd name="connsiteX27" fmla="*/ 3227294 w 8084372"/>
              <a:gd name="connsiteY27" fmla="*/ 247426 h 1000461"/>
              <a:gd name="connsiteX28" fmla="*/ 3232673 w 8084372"/>
              <a:gd name="connsiteY28" fmla="*/ 225910 h 1000461"/>
              <a:gd name="connsiteX29" fmla="*/ 3367143 w 8084372"/>
              <a:gd name="connsiteY29" fmla="*/ 188259 h 1000461"/>
              <a:gd name="connsiteX30" fmla="*/ 3539266 w 8084372"/>
              <a:gd name="connsiteY30" fmla="*/ 161365 h 1000461"/>
              <a:gd name="connsiteX31" fmla="*/ 3560781 w 8084372"/>
              <a:gd name="connsiteY31" fmla="*/ 129092 h 1000461"/>
              <a:gd name="connsiteX32" fmla="*/ 3775934 w 8084372"/>
              <a:gd name="connsiteY32" fmla="*/ 129092 h 1000461"/>
              <a:gd name="connsiteX33" fmla="*/ 3797449 w 8084372"/>
              <a:gd name="connsiteY33" fmla="*/ 112955 h 1000461"/>
              <a:gd name="connsiteX34" fmla="*/ 3883510 w 8084372"/>
              <a:gd name="connsiteY34" fmla="*/ 107576 h 1000461"/>
              <a:gd name="connsiteX35" fmla="*/ 3899647 w 8084372"/>
              <a:gd name="connsiteY35" fmla="*/ 91440 h 1000461"/>
              <a:gd name="connsiteX36" fmla="*/ 3974950 w 8084372"/>
              <a:gd name="connsiteY36" fmla="*/ 91440 h 1000461"/>
              <a:gd name="connsiteX37" fmla="*/ 4007223 w 8084372"/>
              <a:gd name="connsiteY37" fmla="*/ 75303 h 1000461"/>
              <a:gd name="connsiteX38" fmla="*/ 4579560 w 8084372"/>
              <a:gd name="connsiteY38" fmla="*/ 69925 h 1000461"/>
              <a:gd name="connsiteX39" fmla="*/ 4630262 w 8084372"/>
              <a:gd name="connsiteY39" fmla="*/ 38982 h 1000461"/>
              <a:gd name="connsiteX40" fmla="*/ 4900108 w 8084372"/>
              <a:gd name="connsiteY40" fmla="*/ 36745 h 1000461"/>
              <a:gd name="connsiteX41" fmla="*/ 4923435 w 8084372"/>
              <a:gd name="connsiteY41" fmla="*/ 20609 h 1000461"/>
              <a:gd name="connsiteX42" fmla="*/ 5578746 w 8084372"/>
              <a:gd name="connsiteY42" fmla="*/ 19704 h 1000461"/>
              <a:gd name="connsiteX43" fmla="*/ 5603403 w 8084372"/>
              <a:gd name="connsiteY43" fmla="*/ 3567 h 1000461"/>
              <a:gd name="connsiteX44" fmla="*/ 8084372 w 8084372"/>
              <a:gd name="connsiteY44" fmla="*/ 0 h 1000461"/>
              <a:gd name="connsiteX45" fmla="*/ 8084372 w 8084372"/>
              <a:gd name="connsiteY45" fmla="*/ 995082 h 1000461"/>
              <a:gd name="connsiteX46" fmla="*/ 0 w 8084372"/>
              <a:gd name="connsiteY46" fmla="*/ 995082 h 1000461"/>
              <a:gd name="connsiteX47" fmla="*/ 5379 w 8084372"/>
              <a:gd name="connsiteY47" fmla="*/ 1000461 h 1000461"/>
              <a:gd name="connsiteX0" fmla="*/ 268098 w 8084372"/>
              <a:gd name="connsiteY0" fmla="*/ 992388 h 995082"/>
              <a:gd name="connsiteX1" fmla="*/ 379287 w 8084372"/>
              <a:gd name="connsiteY1" fmla="*/ 981670 h 995082"/>
              <a:gd name="connsiteX2" fmla="*/ 490396 w 8084372"/>
              <a:gd name="connsiteY2" fmla="*/ 943549 h 995082"/>
              <a:gd name="connsiteX3" fmla="*/ 623943 w 8084372"/>
              <a:gd name="connsiteY3" fmla="*/ 911744 h 995082"/>
              <a:gd name="connsiteX4" fmla="*/ 681024 w 8084372"/>
              <a:gd name="connsiteY4" fmla="*/ 870055 h 995082"/>
              <a:gd name="connsiteX5" fmla="*/ 704626 w 8084372"/>
              <a:gd name="connsiteY5" fmla="*/ 796066 h 995082"/>
              <a:gd name="connsiteX6" fmla="*/ 783863 w 8084372"/>
              <a:gd name="connsiteY6" fmla="*/ 743648 h 995082"/>
              <a:gd name="connsiteX7" fmla="*/ 838975 w 8084372"/>
              <a:gd name="connsiteY7" fmla="*/ 735587 h 995082"/>
              <a:gd name="connsiteX8" fmla="*/ 915502 w 8084372"/>
              <a:gd name="connsiteY8" fmla="*/ 690736 h 995082"/>
              <a:gd name="connsiteX9" fmla="*/ 1006091 w 8084372"/>
              <a:gd name="connsiteY9" fmla="*/ 674609 h 995082"/>
              <a:gd name="connsiteX10" fmla="*/ 1116828 w 8084372"/>
              <a:gd name="connsiteY10" fmla="*/ 671029 h 995082"/>
              <a:gd name="connsiteX11" fmla="*/ 1217179 w 8084372"/>
              <a:gd name="connsiteY11" fmla="*/ 650858 h 995082"/>
              <a:gd name="connsiteX12" fmla="*/ 1254711 w 8084372"/>
              <a:gd name="connsiteY12" fmla="*/ 603790 h 995082"/>
              <a:gd name="connsiteX13" fmla="*/ 1405218 w 8084372"/>
              <a:gd name="connsiteY13" fmla="*/ 567803 h 995082"/>
              <a:gd name="connsiteX14" fmla="*/ 1498082 w 8084372"/>
              <a:gd name="connsiteY14" fmla="*/ 563443 h 995082"/>
              <a:gd name="connsiteX15" fmla="*/ 1629783 w 8084372"/>
              <a:gd name="connsiteY15" fmla="*/ 521746 h 995082"/>
              <a:gd name="connsiteX16" fmla="*/ 1640541 w 8084372"/>
              <a:gd name="connsiteY16" fmla="*/ 500230 h 995082"/>
              <a:gd name="connsiteX17" fmla="*/ 1882588 w 8084372"/>
              <a:gd name="connsiteY17" fmla="*/ 484094 h 995082"/>
              <a:gd name="connsiteX18" fmla="*/ 1914861 w 8084372"/>
              <a:gd name="connsiteY18" fmla="*/ 462579 h 995082"/>
              <a:gd name="connsiteX19" fmla="*/ 2071769 w 8084372"/>
              <a:gd name="connsiteY19" fmla="*/ 441054 h 995082"/>
              <a:gd name="connsiteX20" fmla="*/ 2146150 w 8084372"/>
              <a:gd name="connsiteY20" fmla="*/ 408790 h 995082"/>
              <a:gd name="connsiteX21" fmla="*/ 2477419 w 8084372"/>
              <a:gd name="connsiteY21" fmla="*/ 352734 h 995082"/>
              <a:gd name="connsiteX22" fmla="*/ 2630244 w 8084372"/>
              <a:gd name="connsiteY22" fmla="*/ 344245 h 995082"/>
              <a:gd name="connsiteX23" fmla="*/ 2707917 w 8084372"/>
              <a:gd name="connsiteY23" fmla="*/ 307925 h 995082"/>
              <a:gd name="connsiteX24" fmla="*/ 3016596 w 8084372"/>
              <a:gd name="connsiteY24" fmla="*/ 299863 h 995082"/>
              <a:gd name="connsiteX25" fmla="*/ 3065929 w 8084372"/>
              <a:gd name="connsiteY25" fmla="*/ 290456 h 995082"/>
              <a:gd name="connsiteX26" fmla="*/ 3065929 w 8084372"/>
              <a:gd name="connsiteY26" fmla="*/ 263562 h 995082"/>
              <a:gd name="connsiteX27" fmla="*/ 3227294 w 8084372"/>
              <a:gd name="connsiteY27" fmla="*/ 247426 h 995082"/>
              <a:gd name="connsiteX28" fmla="*/ 3232673 w 8084372"/>
              <a:gd name="connsiteY28" fmla="*/ 225910 h 995082"/>
              <a:gd name="connsiteX29" fmla="*/ 3367143 w 8084372"/>
              <a:gd name="connsiteY29" fmla="*/ 188259 h 995082"/>
              <a:gd name="connsiteX30" fmla="*/ 3539266 w 8084372"/>
              <a:gd name="connsiteY30" fmla="*/ 161365 h 995082"/>
              <a:gd name="connsiteX31" fmla="*/ 3560781 w 8084372"/>
              <a:gd name="connsiteY31" fmla="*/ 129092 h 995082"/>
              <a:gd name="connsiteX32" fmla="*/ 3775934 w 8084372"/>
              <a:gd name="connsiteY32" fmla="*/ 129092 h 995082"/>
              <a:gd name="connsiteX33" fmla="*/ 3797449 w 8084372"/>
              <a:gd name="connsiteY33" fmla="*/ 112955 h 995082"/>
              <a:gd name="connsiteX34" fmla="*/ 3883510 w 8084372"/>
              <a:gd name="connsiteY34" fmla="*/ 107576 h 995082"/>
              <a:gd name="connsiteX35" fmla="*/ 3899647 w 8084372"/>
              <a:gd name="connsiteY35" fmla="*/ 91440 h 995082"/>
              <a:gd name="connsiteX36" fmla="*/ 3974950 w 8084372"/>
              <a:gd name="connsiteY36" fmla="*/ 91440 h 995082"/>
              <a:gd name="connsiteX37" fmla="*/ 4007223 w 8084372"/>
              <a:gd name="connsiteY37" fmla="*/ 75303 h 995082"/>
              <a:gd name="connsiteX38" fmla="*/ 4579560 w 8084372"/>
              <a:gd name="connsiteY38" fmla="*/ 69925 h 995082"/>
              <a:gd name="connsiteX39" fmla="*/ 4630262 w 8084372"/>
              <a:gd name="connsiteY39" fmla="*/ 38982 h 995082"/>
              <a:gd name="connsiteX40" fmla="*/ 4900108 w 8084372"/>
              <a:gd name="connsiteY40" fmla="*/ 36745 h 995082"/>
              <a:gd name="connsiteX41" fmla="*/ 4923435 w 8084372"/>
              <a:gd name="connsiteY41" fmla="*/ 20609 h 995082"/>
              <a:gd name="connsiteX42" fmla="*/ 5578746 w 8084372"/>
              <a:gd name="connsiteY42" fmla="*/ 19704 h 995082"/>
              <a:gd name="connsiteX43" fmla="*/ 5603403 w 8084372"/>
              <a:gd name="connsiteY43" fmla="*/ 3567 h 995082"/>
              <a:gd name="connsiteX44" fmla="*/ 8084372 w 8084372"/>
              <a:gd name="connsiteY44" fmla="*/ 0 h 995082"/>
              <a:gd name="connsiteX45" fmla="*/ 8084372 w 8084372"/>
              <a:gd name="connsiteY45" fmla="*/ 995082 h 995082"/>
              <a:gd name="connsiteX46" fmla="*/ 0 w 8084372"/>
              <a:gd name="connsiteY46" fmla="*/ 995082 h 995082"/>
              <a:gd name="connsiteX47" fmla="*/ 268098 w 8084372"/>
              <a:gd name="connsiteY47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48498 w 7816274"/>
              <a:gd name="connsiteY24" fmla="*/ 299863 h 995082"/>
              <a:gd name="connsiteX25" fmla="*/ 2797831 w 7816274"/>
              <a:gd name="connsiteY25" fmla="*/ 290456 h 995082"/>
              <a:gd name="connsiteX26" fmla="*/ 2797831 w 7816274"/>
              <a:gd name="connsiteY26" fmla="*/ 263562 h 995082"/>
              <a:gd name="connsiteX27" fmla="*/ 2959196 w 7816274"/>
              <a:gd name="connsiteY27" fmla="*/ 247426 h 995082"/>
              <a:gd name="connsiteX28" fmla="*/ 2964575 w 7816274"/>
              <a:gd name="connsiteY28" fmla="*/ 225910 h 995082"/>
              <a:gd name="connsiteX29" fmla="*/ 3099045 w 7816274"/>
              <a:gd name="connsiteY29" fmla="*/ 188259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816274" h="995082">
                <a:moveTo>
                  <a:pt x="0" y="992388"/>
                </a:moveTo>
                <a:lnTo>
                  <a:pt x="111189" y="981670"/>
                </a:lnTo>
                <a:lnTo>
                  <a:pt x="222298" y="943549"/>
                </a:lnTo>
                <a:lnTo>
                  <a:pt x="355845" y="911744"/>
                </a:lnTo>
                <a:lnTo>
                  <a:pt x="412926" y="870055"/>
                </a:lnTo>
                <a:lnTo>
                  <a:pt x="436528" y="796066"/>
                </a:lnTo>
                <a:lnTo>
                  <a:pt x="515765" y="743648"/>
                </a:lnTo>
                <a:lnTo>
                  <a:pt x="570877" y="735587"/>
                </a:lnTo>
                <a:lnTo>
                  <a:pt x="647404" y="690736"/>
                </a:lnTo>
                <a:lnTo>
                  <a:pt x="737993" y="674609"/>
                </a:lnTo>
                <a:lnTo>
                  <a:pt x="848730" y="671029"/>
                </a:lnTo>
                <a:lnTo>
                  <a:pt x="949081" y="650858"/>
                </a:lnTo>
                <a:lnTo>
                  <a:pt x="986613" y="603790"/>
                </a:lnTo>
                <a:lnTo>
                  <a:pt x="1137120" y="567803"/>
                </a:lnTo>
                <a:lnTo>
                  <a:pt x="1229984" y="563443"/>
                </a:lnTo>
                <a:lnTo>
                  <a:pt x="1361685" y="521746"/>
                </a:lnTo>
                <a:lnTo>
                  <a:pt x="1372443" y="500230"/>
                </a:lnTo>
                <a:lnTo>
                  <a:pt x="1614490" y="484094"/>
                </a:lnTo>
                <a:lnTo>
                  <a:pt x="1646763" y="462579"/>
                </a:lnTo>
                <a:lnTo>
                  <a:pt x="1803671" y="441054"/>
                </a:lnTo>
                <a:lnTo>
                  <a:pt x="1878052" y="408790"/>
                </a:lnTo>
                <a:lnTo>
                  <a:pt x="2209321" y="352734"/>
                </a:lnTo>
                <a:lnTo>
                  <a:pt x="2362146" y="344245"/>
                </a:lnTo>
                <a:lnTo>
                  <a:pt x="2439819" y="307925"/>
                </a:lnTo>
                <a:lnTo>
                  <a:pt x="2748498" y="299863"/>
                </a:lnTo>
                <a:lnTo>
                  <a:pt x="2797831" y="290456"/>
                </a:lnTo>
                <a:lnTo>
                  <a:pt x="2797831" y="263562"/>
                </a:lnTo>
                <a:lnTo>
                  <a:pt x="2959196" y="247426"/>
                </a:lnTo>
                <a:lnTo>
                  <a:pt x="2964575" y="225910"/>
                </a:lnTo>
                <a:lnTo>
                  <a:pt x="3099045" y="188259"/>
                </a:lnTo>
                <a:lnTo>
                  <a:pt x="3271168" y="161365"/>
                </a:lnTo>
                <a:lnTo>
                  <a:pt x="3292683" y="129092"/>
                </a:lnTo>
                <a:lnTo>
                  <a:pt x="3507836" y="129092"/>
                </a:lnTo>
                <a:lnTo>
                  <a:pt x="3529351" y="112955"/>
                </a:lnTo>
                <a:lnTo>
                  <a:pt x="3615412" y="107576"/>
                </a:lnTo>
                <a:lnTo>
                  <a:pt x="3631549" y="91440"/>
                </a:lnTo>
                <a:lnTo>
                  <a:pt x="3706852" y="91440"/>
                </a:lnTo>
                <a:lnTo>
                  <a:pt x="3739125" y="75303"/>
                </a:lnTo>
                <a:lnTo>
                  <a:pt x="4311462" y="69925"/>
                </a:lnTo>
                <a:lnTo>
                  <a:pt x="4362164" y="38982"/>
                </a:lnTo>
                <a:lnTo>
                  <a:pt x="4632010" y="36745"/>
                </a:lnTo>
                <a:lnTo>
                  <a:pt x="4655337" y="20609"/>
                </a:lnTo>
                <a:lnTo>
                  <a:pt x="5310648" y="19704"/>
                </a:lnTo>
                <a:lnTo>
                  <a:pt x="5335305" y="3567"/>
                </a:lnTo>
                <a:lnTo>
                  <a:pt x="7816274" y="0"/>
                </a:lnTo>
                <a:lnTo>
                  <a:pt x="7816274" y="995082"/>
                </a:lnTo>
                <a:lnTo>
                  <a:pt x="0" y="992388"/>
                </a:lnTo>
                <a:close/>
              </a:path>
            </a:pathLst>
          </a:cu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xmlns="" id="{64EA308B-AE14-451D-83B6-8743C06B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Cutler. </a:t>
            </a: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ASH 2020. Abstr 353. Reproduced with permission.</a:t>
            </a:r>
            <a:endParaRPr lang="de-DE" altLang="en-US" sz="1200" b="0" spc="-1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392CD-84A2-4785-8456-257A1CB68A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0925" y="238125"/>
            <a:ext cx="11141075" cy="1103313"/>
          </a:xfrm>
        </p:spPr>
        <p:txBody>
          <a:bodyPr/>
          <a:lstStyle/>
          <a:p>
            <a:r>
              <a:rPr lang="pl-PL" altLang="en-US" dirty="0">
                <a:solidFill>
                  <a:srgbClr val="015873"/>
                </a:solidFill>
              </a:rPr>
              <a:t>ROCKstar</a:t>
            </a:r>
            <a:r>
              <a:rPr lang="en-US" dirty="0">
                <a:solidFill>
                  <a:srgbClr val="015873"/>
                </a:solidFill>
              </a:rPr>
              <a:t>: FFS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DB8A2ED-67E6-4CB6-8DDA-BA3BE805F3FD}"/>
              </a:ext>
            </a:extLst>
          </p:cNvPr>
          <p:cNvGrpSpPr/>
          <p:nvPr/>
        </p:nvGrpSpPr>
        <p:grpSpPr>
          <a:xfrm>
            <a:off x="2549236" y="1989947"/>
            <a:ext cx="89717" cy="2277254"/>
            <a:chOff x="2032781" y="1835834"/>
            <a:chExt cx="77373" cy="351692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1AC1CD20-B0C6-4B6C-B9EE-E9415FC5BB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183583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052406C-193B-4CFE-8C47-9C042E815D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253921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0026D7E-9217-47E8-83E4-8E8F072ABD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24260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8C17B133-146B-4573-9218-B05CBEC6A2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94598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D2249BE-17FE-4F61-A5ED-C950F8C3F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464937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721FBFE-AA07-4EEF-B01B-FF18E9EC45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5352757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26269F-302F-4DE2-9011-ED435232F8E2}"/>
              </a:ext>
            </a:extLst>
          </p:cNvPr>
          <p:cNvSpPr txBox="1"/>
          <p:nvPr/>
        </p:nvSpPr>
        <p:spPr bwMode="auto">
          <a:xfrm>
            <a:off x="2117681" y="1815219"/>
            <a:ext cx="476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6ECA31-F689-4C93-8024-5E4376315DEC}"/>
              </a:ext>
            </a:extLst>
          </p:cNvPr>
          <p:cNvSpPr txBox="1"/>
          <p:nvPr/>
        </p:nvSpPr>
        <p:spPr bwMode="auto">
          <a:xfrm>
            <a:off x="2117681" y="2262373"/>
            <a:ext cx="476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0.8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5FCF7-44F7-486A-A0F5-AC44ACE93A0B}"/>
              </a:ext>
            </a:extLst>
          </p:cNvPr>
          <p:cNvSpPr txBox="1"/>
          <p:nvPr/>
        </p:nvSpPr>
        <p:spPr bwMode="auto">
          <a:xfrm>
            <a:off x="2133716" y="2698654"/>
            <a:ext cx="476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0.6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189947B-2AA4-4130-A24B-782C74DA9C90}"/>
              </a:ext>
            </a:extLst>
          </p:cNvPr>
          <p:cNvSpPr txBox="1"/>
          <p:nvPr/>
        </p:nvSpPr>
        <p:spPr bwMode="auto">
          <a:xfrm>
            <a:off x="2130190" y="3170547"/>
            <a:ext cx="476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0.4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F16432-4C6C-48D2-877F-117C29847408}"/>
              </a:ext>
            </a:extLst>
          </p:cNvPr>
          <p:cNvSpPr txBox="1"/>
          <p:nvPr/>
        </p:nvSpPr>
        <p:spPr bwMode="auto">
          <a:xfrm>
            <a:off x="2130190" y="3610546"/>
            <a:ext cx="476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0.2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550A96-3560-4B2F-BC48-04D75AE6D5C4}"/>
              </a:ext>
            </a:extLst>
          </p:cNvPr>
          <p:cNvSpPr txBox="1"/>
          <p:nvPr/>
        </p:nvSpPr>
        <p:spPr bwMode="auto">
          <a:xfrm rot="16200000">
            <a:off x="1366706" y="3037062"/>
            <a:ext cx="1228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Probability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D8C9AF-E9EC-4109-BAF2-013D67E48352}"/>
              </a:ext>
            </a:extLst>
          </p:cNvPr>
          <p:cNvSpPr txBox="1"/>
          <p:nvPr/>
        </p:nvSpPr>
        <p:spPr bwMode="auto">
          <a:xfrm>
            <a:off x="2292409" y="4082535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1DBC597-A9C0-4D7F-A5AC-C440EFB6A160}"/>
              </a:ext>
            </a:extLst>
          </p:cNvPr>
          <p:cNvSpPr/>
          <p:nvPr/>
        </p:nvSpPr>
        <p:spPr bwMode="auto">
          <a:xfrm>
            <a:off x="2638953" y="1974180"/>
            <a:ext cx="8622069" cy="2417494"/>
          </a:xfrm>
          <a:custGeom>
            <a:avLst/>
            <a:gdLst>
              <a:gd name="connsiteX0" fmla="*/ 0 w 4365523"/>
              <a:gd name="connsiteY0" fmla="*/ 0 h 3205316"/>
              <a:gd name="connsiteX1" fmla="*/ 0 w 4365523"/>
              <a:gd name="connsiteY1" fmla="*/ 3205316 h 3205316"/>
              <a:gd name="connsiteX2" fmla="*/ 4365523 w 4365523"/>
              <a:gd name="connsiteY2" fmla="*/ 3205316 h 320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5523" h="3205316">
                <a:moveTo>
                  <a:pt x="0" y="0"/>
                </a:moveTo>
                <a:lnTo>
                  <a:pt x="0" y="3205316"/>
                </a:lnTo>
                <a:lnTo>
                  <a:pt x="4365523" y="3205316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1F0EEDD-408E-4D73-AE5B-7B38A62B254B}"/>
              </a:ext>
            </a:extLst>
          </p:cNvPr>
          <p:cNvGrpSpPr/>
          <p:nvPr/>
        </p:nvGrpSpPr>
        <p:grpSpPr>
          <a:xfrm rot="5400000">
            <a:off x="4946417" y="2408915"/>
            <a:ext cx="72559" cy="4044321"/>
            <a:chOff x="2032781" y="2539219"/>
            <a:chExt cx="77373" cy="281353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96D66C9-F17B-444F-B9DA-D780CE43C9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253921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820C8294-5D82-4C2F-BC0D-BE9C29BA9B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24260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E5D1603-D9CB-4FAD-B96F-CA107BE5D3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94598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A0A9128D-D2ED-4F24-87C6-B46552EA56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464937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CBED935-8B77-4D37-BF8D-8CCEF0E816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5352757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BB67EE-C65C-419B-A6B3-5563C722C48D}"/>
              </a:ext>
            </a:extLst>
          </p:cNvPr>
          <p:cNvSpPr txBox="1"/>
          <p:nvPr/>
        </p:nvSpPr>
        <p:spPr bwMode="auto">
          <a:xfrm>
            <a:off x="2809171" y="4438266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E7D5C85-7E98-43A1-A87D-D537D3AAD861}"/>
              </a:ext>
            </a:extLst>
          </p:cNvPr>
          <p:cNvSpPr txBox="1"/>
          <p:nvPr/>
        </p:nvSpPr>
        <p:spPr bwMode="auto">
          <a:xfrm>
            <a:off x="4832373" y="4438266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B33046D-1D16-446F-81D3-8D6759902E74}"/>
              </a:ext>
            </a:extLst>
          </p:cNvPr>
          <p:cNvSpPr txBox="1"/>
          <p:nvPr/>
        </p:nvSpPr>
        <p:spPr bwMode="auto">
          <a:xfrm>
            <a:off x="6795502" y="4448715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185EA87-5652-43EB-AB6F-6934AE57E8CE}"/>
              </a:ext>
            </a:extLst>
          </p:cNvPr>
          <p:cNvSpPr txBox="1"/>
          <p:nvPr/>
        </p:nvSpPr>
        <p:spPr bwMode="auto">
          <a:xfrm>
            <a:off x="8825806" y="4437045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F1001B8-D276-4C9C-8C44-67538AB00CD6}"/>
              </a:ext>
            </a:extLst>
          </p:cNvPr>
          <p:cNvSpPr txBox="1"/>
          <p:nvPr/>
        </p:nvSpPr>
        <p:spPr bwMode="auto">
          <a:xfrm>
            <a:off x="10842318" y="4422736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27B4259-3977-4E87-9D6E-9BE5A1381C0B}"/>
              </a:ext>
            </a:extLst>
          </p:cNvPr>
          <p:cNvSpPr txBox="1"/>
          <p:nvPr/>
        </p:nvSpPr>
        <p:spPr bwMode="auto">
          <a:xfrm>
            <a:off x="6727716" y="4667181"/>
            <a:ext cx="601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7513680-ABF3-481F-86FB-3EEB6BC3C37C}"/>
              </a:ext>
            </a:extLst>
          </p:cNvPr>
          <p:cNvSpPr txBox="1"/>
          <p:nvPr/>
        </p:nvSpPr>
        <p:spPr bwMode="auto">
          <a:xfrm>
            <a:off x="549775" y="4885528"/>
            <a:ext cx="210185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No. at Risk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FFS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New treatment for </a:t>
            </a:r>
            <a:r>
              <a:rPr lang="en-US" sz="14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cGVHD</a:t>
            </a:r>
            <a:endParaRPr lang="en-US" sz="1400" b="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3"/>
                </a:solidFill>
                <a:latin typeface="Calibri" panose="020F0502020204030204" pitchFamily="34" charset="0"/>
              </a:rPr>
              <a:t>Relapse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 err="1">
                <a:solidFill>
                  <a:schemeClr val="accent4"/>
                </a:solidFill>
                <a:latin typeface="Calibri" panose="020F0502020204030204" pitchFamily="34" charset="0"/>
              </a:rPr>
              <a:t>Nonrelapse</a:t>
            </a:r>
            <a:r>
              <a:rPr lang="en-US" sz="1400" b="0" dirty="0">
                <a:solidFill>
                  <a:schemeClr val="accent4"/>
                </a:solidFill>
                <a:latin typeface="Calibri" panose="020F0502020204030204" pitchFamily="34" charset="0"/>
              </a:rPr>
              <a:t> mortality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EA07DDA-4798-4AC7-BA25-6B403BFC3B4F}"/>
              </a:ext>
            </a:extLst>
          </p:cNvPr>
          <p:cNvSpPr txBox="1"/>
          <p:nvPr/>
        </p:nvSpPr>
        <p:spPr bwMode="auto">
          <a:xfrm>
            <a:off x="2711784" y="4878833"/>
            <a:ext cx="45877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132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100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E3FE305-B7DC-478A-995D-C17AC25E9C66}"/>
              </a:ext>
            </a:extLst>
          </p:cNvPr>
          <p:cNvSpPr txBox="1"/>
          <p:nvPr/>
        </p:nvSpPr>
        <p:spPr bwMode="auto">
          <a:xfrm>
            <a:off x="3714362" y="4878833"/>
            <a:ext cx="5036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112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84.7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10.6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1.5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7A62175-7189-4B94-A798-126EACEF7386}"/>
              </a:ext>
            </a:extLst>
          </p:cNvPr>
          <p:cNvSpPr txBox="1"/>
          <p:nvPr/>
        </p:nvSpPr>
        <p:spPr bwMode="auto">
          <a:xfrm>
            <a:off x="4687287" y="4878833"/>
            <a:ext cx="5950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97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76.2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17.43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ADADE99-D304-4686-B5AF-7B88CB0F42C9}"/>
              </a:ext>
            </a:extLst>
          </p:cNvPr>
          <p:cNvSpPr txBox="1"/>
          <p:nvPr/>
        </p:nvSpPr>
        <p:spPr bwMode="auto">
          <a:xfrm>
            <a:off x="5737564" y="4878833"/>
            <a:ext cx="5036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86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69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23.5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3.8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0432181-214A-4C5A-A3A0-415867EE2B85}"/>
              </a:ext>
            </a:extLst>
          </p:cNvPr>
          <p:cNvSpPr txBox="1"/>
          <p:nvPr/>
        </p:nvSpPr>
        <p:spPr bwMode="auto">
          <a:xfrm>
            <a:off x="6753022" y="4882218"/>
            <a:ext cx="5036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62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57.5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31.8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6.1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0AD4320-8690-4C4F-A02B-80CB1DD97A32}"/>
              </a:ext>
            </a:extLst>
          </p:cNvPr>
          <p:cNvGrpSpPr/>
          <p:nvPr/>
        </p:nvGrpSpPr>
        <p:grpSpPr>
          <a:xfrm rot="5400000">
            <a:off x="9497320" y="2914457"/>
            <a:ext cx="72559" cy="3033240"/>
            <a:chOff x="2032781" y="3242604"/>
            <a:chExt cx="77373" cy="211015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85C6974A-0E5E-4BC7-85E2-F476114F95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24260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5C4C980-52AF-4020-8100-07DD841B55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94598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0D252846-6E30-4DAD-A052-8922C96D97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464937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A9ACA949-67CF-4D3B-9DE1-2FC55D98C7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5352757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A9AC3EF-918D-492F-8B93-18160E246FC0}"/>
              </a:ext>
            </a:extLst>
          </p:cNvPr>
          <p:cNvSpPr txBox="1"/>
          <p:nvPr/>
        </p:nvSpPr>
        <p:spPr bwMode="auto">
          <a:xfrm>
            <a:off x="3815352" y="4429669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8AC9A50-41E0-4331-888F-3DFD0E72072B}"/>
              </a:ext>
            </a:extLst>
          </p:cNvPr>
          <p:cNvSpPr txBox="1"/>
          <p:nvPr/>
        </p:nvSpPr>
        <p:spPr bwMode="auto">
          <a:xfrm>
            <a:off x="5838554" y="4429669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50D4E41-F16F-4A98-8857-4AFB4C4CACAE}"/>
              </a:ext>
            </a:extLst>
          </p:cNvPr>
          <p:cNvSpPr txBox="1"/>
          <p:nvPr/>
        </p:nvSpPr>
        <p:spPr bwMode="auto">
          <a:xfrm>
            <a:off x="7801683" y="4440118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8BFE202-3ABF-4BF8-A629-D0C4FC8FC1B6}"/>
              </a:ext>
            </a:extLst>
          </p:cNvPr>
          <p:cNvSpPr txBox="1"/>
          <p:nvPr/>
        </p:nvSpPr>
        <p:spPr bwMode="auto">
          <a:xfrm>
            <a:off x="9831987" y="4428448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ACDF1C4-5ACD-4E23-A52A-9F2FE512A183}"/>
              </a:ext>
            </a:extLst>
          </p:cNvPr>
          <p:cNvSpPr txBox="1"/>
          <p:nvPr/>
        </p:nvSpPr>
        <p:spPr bwMode="auto">
          <a:xfrm>
            <a:off x="7775178" y="4878436"/>
            <a:ext cx="5036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52.6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34.1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6.1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2C1FF30-589B-42BE-BE7B-004D919C0779}"/>
              </a:ext>
            </a:extLst>
          </p:cNvPr>
          <p:cNvSpPr txBox="1"/>
          <p:nvPr/>
        </p:nvSpPr>
        <p:spPr bwMode="auto">
          <a:xfrm>
            <a:off x="8774558" y="4862144"/>
            <a:ext cx="5036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48.5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34.8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6.1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C27947E-DA25-4370-8503-4F37858FAEFC}"/>
              </a:ext>
            </a:extLst>
          </p:cNvPr>
          <p:cNvSpPr txBox="1"/>
          <p:nvPr/>
        </p:nvSpPr>
        <p:spPr bwMode="auto">
          <a:xfrm>
            <a:off x="9791682" y="4862176"/>
            <a:ext cx="5036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48.5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34.8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6.1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96827CF-62E9-43AE-BBBA-84CE06BA4043}"/>
              </a:ext>
            </a:extLst>
          </p:cNvPr>
          <p:cNvSpPr txBox="1"/>
          <p:nvPr/>
        </p:nvSpPr>
        <p:spPr bwMode="auto">
          <a:xfrm>
            <a:off x="10798387" y="4870016"/>
            <a:ext cx="5036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48.5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34.8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6.1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920D95C-E463-48C8-B5B7-54BDF592745F}"/>
              </a:ext>
            </a:extLst>
          </p:cNvPr>
          <p:cNvSpPr txBox="1"/>
          <p:nvPr/>
        </p:nvSpPr>
        <p:spPr bwMode="auto">
          <a:xfrm>
            <a:off x="1195535" y="1465937"/>
            <a:ext cx="1975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Treatment: Overall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79917C5-DED3-4216-9689-2AFB82D6EA79}"/>
              </a:ext>
            </a:extLst>
          </p:cNvPr>
          <p:cNvSpPr txBox="1"/>
          <p:nvPr/>
        </p:nvSpPr>
        <p:spPr bwMode="auto">
          <a:xfrm>
            <a:off x="6513150" y="1741070"/>
            <a:ext cx="1246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+ Censored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D081C67-B8FE-41D4-9E73-C8DB99A52709}"/>
              </a:ext>
            </a:extLst>
          </p:cNvPr>
          <p:cNvSpPr txBox="1"/>
          <p:nvPr/>
        </p:nvSpPr>
        <p:spPr bwMode="auto">
          <a:xfrm>
            <a:off x="7272882" y="2151150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58%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2C5A2BC4-7389-4E80-9D22-3144B9BEF817}"/>
              </a:ext>
            </a:extLst>
          </p:cNvPr>
          <p:cNvCxnSpPr/>
          <p:nvPr/>
        </p:nvCxnSpPr>
        <p:spPr bwMode="auto">
          <a:xfrm flipH="1">
            <a:off x="7143326" y="2456143"/>
            <a:ext cx="226717" cy="423143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Freeform: Shape 60">
            <a:extLst>
              <a:ext uri="{FF2B5EF4-FFF2-40B4-BE49-F238E27FC236}">
                <a16:creationId xmlns:a16="http://schemas.microsoft.com/office/drawing/2014/main" xmlns="" id="{D6DDBFAB-7C46-422A-BA0A-8C09EC8DD373}"/>
              </a:ext>
            </a:extLst>
          </p:cNvPr>
          <p:cNvSpPr/>
          <p:nvPr/>
        </p:nvSpPr>
        <p:spPr bwMode="auto">
          <a:xfrm>
            <a:off x="2963732" y="2000922"/>
            <a:ext cx="8100508" cy="1161826"/>
          </a:xfrm>
          <a:custGeom>
            <a:avLst/>
            <a:gdLst>
              <a:gd name="connsiteX0" fmla="*/ 0 w 8100508"/>
              <a:gd name="connsiteY0" fmla="*/ 0 h 1161826"/>
              <a:gd name="connsiteX1" fmla="*/ 177501 w 8100508"/>
              <a:gd name="connsiteY1" fmla="*/ 0 h 1161826"/>
              <a:gd name="connsiteX2" fmla="*/ 177501 w 8100508"/>
              <a:gd name="connsiteY2" fmla="*/ 21516 h 1161826"/>
              <a:gd name="connsiteX3" fmla="*/ 311972 w 8100508"/>
              <a:gd name="connsiteY3" fmla="*/ 21516 h 1161826"/>
              <a:gd name="connsiteX4" fmla="*/ 311972 w 8100508"/>
              <a:gd name="connsiteY4" fmla="*/ 69925 h 1161826"/>
              <a:gd name="connsiteX5" fmla="*/ 462579 w 8100508"/>
              <a:gd name="connsiteY5" fmla="*/ 69925 h 1161826"/>
              <a:gd name="connsiteX6" fmla="*/ 462579 w 8100508"/>
              <a:gd name="connsiteY6" fmla="*/ 86062 h 1161826"/>
              <a:gd name="connsiteX7" fmla="*/ 510988 w 8100508"/>
              <a:gd name="connsiteY7" fmla="*/ 86062 h 1161826"/>
              <a:gd name="connsiteX8" fmla="*/ 510988 w 8100508"/>
              <a:gd name="connsiteY8" fmla="*/ 102198 h 1161826"/>
              <a:gd name="connsiteX9" fmla="*/ 548640 w 8100508"/>
              <a:gd name="connsiteY9" fmla="*/ 102198 h 1161826"/>
              <a:gd name="connsiteX10" fmla="*/ 548640 w 8100508"/>
              <a:gd name="connsiteY10" fmla="*/ 123713 h 1161826"/>
              <a:gd name="connsiteX11" fmla="*/ 650837 w 8100508"/>
              <a:gd name="connsiteY11" fmla="*/ 123713 h 1161826"/>
              <a:gd name="connsiteX12" fmla="*/ 650837 w 8100508"/>
              <a:gd name="connsiteY12" fmla="*/ 182880 h 1161826"/>
              <a:gd name="connsiteX13" fmla="*/ 688489 w 8100508"/>
              <a:gd name="connsiteY13" fmla="*/ 182880 h 1161826"/>
              <a:gd name="connsiteX14" fmla="*/ 688489 w 8100508"/>
              <a:gd name="connsiteY14" fmla="*/ 182880 h 1161826"/>
              <a:gd name="connsiteX15" fmla="*/ 726141 w 8100508"/>
              <a:gd name="connsiteY15" fmla="*/ 220532 h 1161826"/>
              <a:gd name="connsiteX16" fmla="*/ 726141 w 8100508"/>
              <a:gd name="connsiteY16" fmla="*/ 274320 h 1161826"/>
              <a:gd name="connsiteX17" fmla="*/ 796066 w 8100508"/>
              <a:gd name="connsiteY17" fmla="*/ 274320 h 1161826"/>
              <a:gd name="connsiteX18" fmla="*/ 796066 w 8100508"/>
              <a:gd name="connsiteY18" fmla="*/ 311972 h 1161826"/>
              <a:gd name="connsiteX19" fmla="*/ 946673 w 8100508"/>
              <a:gd name="connsiteY19" fmla="*/ 311972 h 1161826"/>
              <a:gd name="connsiteX20" fmla="*/ 946673 w 8100508"/>
              <a:gd name="connsiteY20" fmla="*/ 344245 h 1161826"/>
              <a:gd name="connsiteX21" fmla="*/ 1038113 w 8100508"/>
              <a:gd name="connsiteY21" fmla="*/ 344245 h 1161826"/>
              <a:gd name="connsiteX22" fmla="*/ 1038113 w 8100508"/>
              <a:gd name="connsiteY22" fmla="*/ 365760 h 1161826"/>
              <a:gd name="connsiteX23" fmla="*/ 1242508 w 8100508"/>
              <a:gd name="connsiteY23" fmla="*/ 365760 h 1161826"/>
              <a:gd name="connsiteX24" fmla="*/ 1242508 w 8100508"/>
              <a:gd name="connsiteY24" fmla="*/ 408791 h 1161826"/>
              <a:gd name="connsiteX25" fmla="*/ 1328569 w 8100508"/>
              <a:gd name="connsiteY25" fmla="*/ 408791 h 1161826"/>
              <a:gd name="connsiteX26" fmla="*/ 1328569 w 8100508"/>
              <a:gd name="connsiteY26" fmla="*/ 430306 h 1161826"/>
              <a:gd name="connsiteX27" fmla="*/ 1420009 w 8100508"/>
              <a:gd name="connsiteY27" fmla="*/ 430306 h 1161826"/>
              <a:gd name="connsiteX28" fmla="*/ 1420009 w 8100508"/>
              <a:gd name="connsiteY28" fmla="*/ 446443 h 1161826"/>
              <a:gd name="connsiteX29" fmla="*/ 1575995 w 8100508"/>
              <a:gd name="connsiteY29" fmla="*/ 446443 h 1161826"/>
              <a:gd name="connsiteX30" fmla="*/ 1575995 w 8100508"/>
              <a:gd name="connsiteY30" fmla="*/ 467958 h 1161826"/>
              <a:gd name="connsiteX31" fmla="*/ 1635162 w 8100508"/>
              <a:gd name="connsiteY31" fmla="*/ 467958 h 1161826"/>
              <a:gd name="connsiteX32" fmla="*/ 1635162 w 8100508"/>
              <a:gd name="connsiteY32" fmla="*/ 505610 h 1161826"/>
              <a:gd name="connsiteX33" fmla="*/ 1828800 w 8100508"/>
              <a:gd name="connsiteY33" fmla="*/ 505610 h 1161826"/>
              <a:gd name="connsiteX34" fmla="*/ 1828800 w 8100508"/>
              <a:gd name="connsiteY34" fmla="*/ 521746 h 1161826"/>
              <a:gd name="connsiteX35" fmla="*/ 1920240 w 8100508"/>
              <a:gd name="connsiteY35" fmla="*/ 521746 h 1161826"/>
              <a:gd name="connsiteX36" fmla="*/ 1920240 w 8100508"/>
              <a:gd name="connsiteY36" fmla="*/ 548640 h 1161826"/>
              <a:gd name="connsiteX37" fmla="*/ 2086983 w 8100508"/>
              <a:gd name="connsiteY37" fmla="*/ 548640 h 1161826"/>
              <a:gd name="connsiteX38" fmla="*/ 2086983 w 8100508"/>
              <a:gd name="connsiteY38" fmla="*/ 580913 h 1161826"/>
              <a:gd name="connsiteX39" fmla="*/ 2146150 w 8100508"/>
              <a:gd name="connsiteY39" fmla="*/ 580913 h 1161826"/>
              <a:gd name="connsiteX40" fmla="*/ 2146150 w 8100508"/>
              <a:gd name="connsiteY40" fmla="*/ 597050 h 1161826"/>
              <a:gd name="connsiteX41" fmla="*/ 2323652 w 8100508"/>
              <a:gd name="connsiteY41" fmla="*/ 597050 h 1161826"/>
              <a:gd name="connsiteX42" fmla="*/ 2323652 w 8100508"/>
              <a:gd name="connsiteY42" fmla="*/ 613186 h 1161826"/>
              <a:gd name="connsiteX43" fmla="*/ 2425849 w 8100508"/>
              <a:gd name="connsiteY43" fmla="*/ 613186 h 1161826"/>
              <a:gd name="connsiteX44" fmla="*/ 2425849 w 8100508"/>
              <a:gd name="connsiteY44" fmla="*/ 623944 h 1161826"/>
              <a:gd name="connsiteX45" fmla="*/ 2571077 w 8100508"/>
              <a:gd name="connsiteY45" fmla="*/ 623944 h 1161826"/>
              <a:gd name="connsiteX46" fmla="*/ 2571077 w 8100508"/>
              <a:gd name="connsiteY46" fmla="*/ 650838 h 1161826"/>
              <a:gd name="connsiteX47" fmla="*/ 2641002 w 8100508"/>
              <a:gd name="connsiteY47" fmla="*/ 650838 h 1161826"/>
              <a:gd name="connsiteX48" fmla="*/ 2641002 w 8100508"/>
              <a:gd name="connsiteY48" fmla="*/ 666974 h 1161826"/>
              <a:gd name="connsiteX49" fmla="*/ 2673275 w 8100508"/>
              <a:gd name="connsiteY49" fmla="*/ 666974 h 1161826"/>
              <a:gd name="connsiteX50" fmla="*/ 2673275 w 8100508"/>
              <a:gd name="connsiteY50" fmla="*/ 677732 h 1161826"/>
              <a:gd name="connsiteX51" fmla="*/ 2834640 w 8100508"/>
              <a:gd name="connsiteY51" fmla="*/ 677732 h 1161826"/>
              <a:gd name="connsiteX52" fmla="*/ 2834640 w 8100508"/>
              <a:gd name="connsiteY52" fmla="*/ 688490 h 1161826"/>
              <a:gd name="connsiteX53" fmla="*/ 3044414 w 8100508"/>
              <a:gd name="connsiteY53" fmla="*/ 688490 h 1161826"/>
              <a:gd name="connsiteX54" fmla="*/ 3044414 w 8100508"/>
              <a:gd name="connsiteY54" fmla="*/ 753036 h 1161826"/>
              <a:gd name="connsiteX55" fmla="*/ 3232673 w 8100508"/>
              <a:gd name="connsiteY55" fmla="*/ 753036 h 1161826"/>
              <a:gd name="connsiteX56" fmla="*/ 3232673 w 8100508"/>
              <a:gd name="connsiteY56" fmla="*/ 790687 h 1161826"/>
              <a:gd name="connsiteX57" fmla="*/ 3270324 w 8100508"/>
              <a:gd name="connsiteY57" fmla="*/ 790687 h 1161826"/>
              <a:gd name="connsiteX58" fmla="*/ 3270324 w 8100508"/>
              <a:gd name="connsiteY58" fmla="*/ 817582 h 1161826"/>
              <a:gd name="connsiteX59" fmla="*/ 3351007 w 8100508"/>
              <a:gd name="connsiteY59" fmla="*/ 817582 h 1161826"/>
              <a:gd name="connsiteX60" fmla="*/ 3351007 w 8100508"/>
              <a:gd name="connsiteY60" fmla="*/ 833718 h 1161826"/>
              <a:gd name="connsiteX61" fmla="*/ 3420932 w 8100508"/>
              <a:gd name="connsiteY61" fmla="*/ 833718 h 1161826"/>
              <a:gd name="connsiteX62" fmla="*/ 3420932 w 8100508"/>
              <a:gd name="connsiteY62" fmla="*/ 844476 h 1161826"/>
              <a:gd name="connsiteX63" fmla="*/ 3555402 w 8100508"/>
              <a:gd name="connsiteY63" fmla="*/ 844476 h 1161826"/>
              <a:gd name="connsiteX64" fmla="*/ 3555402 w 8100508"/>
              <a:gd name="connsiteY64" fmla="*/ 892885 h 1161826"/>
              <a:gd name="connsiteX65" fmla="*/ 3765176 w 8100508"/>
              <a:gd name="connsiteY65" fmla="*/ 892885 h 1161826"/>
              <a:gd name="connsiteX66" fmla="*/ 3765176 w 8100508"/>
              <a:gd name="connsiteY66" fmla="*/ 919779 h 1161826"/>
              <a:gd name="connsiteX67" fmla="*/ 3894268 w 8100508"/>
              <a:gd name="connsiteY67" fmla="*/ 919779 h 1161826"/>
              <a:gd name="connsiteX68" fmla="*/ 3894268 w 8100508"/>
              <a:gd name="connsiteY68" fmla="*/ 935916 h 1161826"/>
              <a:gd name="connsiteX69" fmla="*/ 4001844 w 8100508"/>
              <a:gd name="connsiteY69" fmla="*/ 935916 h 1161826"/>
              <a:gd name="connsiteX70" fmla="*/ 4001844 w 8100508"/>
              <a:gd name="connsiteY70" fmla="*/ 952052 h 1161826"/>
              <a:gd name="connsiteX71" fmla="*/ 4588136 w 8100508"/>
              <a:gd name="connsiteY71" fmla="*/ 952052 h 1161826"/>
              <a:gd name="connsiteX72" fmla="*/ 4588136 w 8100508"/>
              <a:gd name="connsiteY72" fmla="*/ 1000462 h 1161826"/>
              <a:gd name="connsiteX73" fmla="*/ 4625788 w 8100508"/>
              <a:gd name="connsiteY73" fmla="*/ 1000462 h 1161826"/>
              <a:gd name="connsiteX74" fmla="*/ 4625788 w 8100508"/>
              <a:gd name="connsiteY74" fmla="*/ 1021977 h 1161826"/>
              <a:gd name="connsiteX75" fmla="*/ 4905487 w 8100508"/>
              <a:gd name="connsiteY75" fmla="*/ 1021977 h 1161826"/>
              <a:gd name="connsiteX76" fmla="*/ 4905487 w 8100508"/>
              <a:gd name="connsiteY76" fmla="*/ 1070386 h 1161826"/>
              <a:gd name="connsiteX77" fmla="*/ 5593976 w 8100508"/>
              <a:gd name="connsiteY77" fmla="*/ 1070386 h 1161826"/>
              <a:gd name="connsiteX78" fmla="*/ 5593976 w 8100508"/>
              <a:gd name="connsiteY78" fmla="*/ 1161826 h 1161826"/>
              <a:gd name="connsiteX79" fmla="*/ 8100508 w 8100508"/>
              <a:gd name="connsiteY79" fmla="*/ 1161826 h 116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100508" h="1161826">
                <a:moveTo>
                  <a:pt x="0" y="0"/>
                </a:moveTo>
                <a:lnTo>
                  <a:pt x="177501" y="0"/>
                </a:lnTo>
                <a:lnTo>
                  <a:pt x="177501" y="21516"/>
                </a:lnTo>
                <a:lnTo>
                  <a:pt x="311972" y="21516"/>
                </a:lnTo>
                <a:lnTo>
                  <a:pt x="311972" y="69925"/>
                </a:lnTo>
                <a:lnTo>
                  <a:pt x="462579" y="69925"/>
                </a:lnTo>
                <a:lnTo>
                  <a:pt x="462579" y="86062"/>
                </a:lnTo>
                <a:lnTo>
                  <a:pt x="510988" y="86062"/>
                </a:lnTo>
                <a:lnTo>
                  <a:pt x="510988" y="102198"/>
                </a:lnTo>
                <a:lnTo>
                  <a:pt x="548640" y="102198"/>
                </a:lnTo>
                <a:lnTo>
                  <a:pt x="548640" y="123713"/>
                </a:lnTo>
                <a:lnTo>
                  <a:pt x="650837" y="123713"/>
                </a:lnTo>
                <a:lnTo>
                  <a:pt x="650837" y="182880"/>
                </a:lnTo>
                <a:lnTo>
                  <a:pt x="688489" y="182880"/>
                </a:lnTo>
                <a:lnTo>
                  <a:pt x="688489" y="182880"/>
                </a:lnTo>
                <a:lnTo>
                  <a:pt x="726141" y="220532"/>
                </a:lnTo>
                <a:lnTo>
                  <a:pt x="726141" y="274320"/>
                </a:lnTo>
                <a:lnTo>
                  <a:pt x="796066" y="274320"/>
                </a:lnTo>
                <a:lnTo>
                  <a:pt x="796066" y="311972"/>
                </a:lnTo>
                <a:lnTo>
                  <a:pt x="946673" y="311972"/>
                </a:lnTo>
                <a:lnTo>
                  <a:pt x="946673" y="344245"/>
                </a:lnTo>
                <a:lnTo>
                  <a:pt x="1038113" y="344245"/>
                </a:lnTo>
                <a:lnTo>
                  <a:pt x="1038113" y="365760"/>
                </a:lnTo>
                <a:lnTo>
                  <a:pt x="1242508" y="365760"/>
                </a:lnTo>
                <a:lnTo>
                  <a:pt x="1242508" y="408791"/>
                </a:lnTo>
                <a:lnTo>
                  <a:pt x="1328569" y="408791"/>
                </a:lnTo>
                <a:lnTo>
                  <a:pt x="1328569" y="430306"/>
                </a:lnTo>
                <a:lnTo>
                  <a:pt x="1420009" y="430306"/>
                </a:lnTo>
                <a:lnTo>
                  <a:pt x="1420009" y="446443"/>
                </a:lnTo>
                <a:lnTo>
                  <a:pt x="1575995" y="446443"/>
                </a:lnTo>
                <a:lnTo>
                  <a:pt x="1575995" y="467958"/>
                </a:lnTo>
                <a:lnTo>
                  <a:pt x="1635162" y="467958"/>
                </a:lnTo>
                <a:lnTo>
                  <a:pt x="1635162" y="505610"/>
                </a:lnTo>
                <a:lnTo>
                  <a:pt x="1828800" y="505610"/>
                </a:lnTo>
                <a:lnTo>
                  <a:pt x="1828800" y="521746"/>
                </a:lnTo>
                <a:lnTo>
                  <a:pt x="1920240" y="521746"/>
                </a:lnTo>
                <a:lnTo>
                  <a:pt x="1920240" y="548640"/>
                </a:lnTo>
                <a:lnTo>
                  <a:pt x="2086983" y="548640"/>
                </a:lnTo>
                <a:lnTo>
                  <a:pt x="2086983" y="580913"/>
                </a:lnTo>
                <a:lnTo>
                  <a:pt x="2146150" y="580913"/>
                </a:lnTo>
                <a:lnTo>
                  <a:pt x="2146150" y="597050"/>
                </a:lnTo>
                <a:lnTo>
                  <a:pt x="2323652" y="597050"/>
                </a:lnTo>
                <a:lnTo>
                  <a:pt x="2323652" y="613186"/>
                </a:lnTo>
                <a:lnTo>
                  <a:pt x="2425849" y="613186"/>
                </a:lnTo>
                <a:lnTo>
                  <a:pt x="2425849" y="623944"/>
                </a:lnTo>
                <a:lnTo>
                  <a:pt x="2571077" y="623944"/>
                </a:lnTo>
                <a:lnTo>
                  <a:pt x="2571077" y="650838"/>
                </a:lnTo>
                <a:lnTo>
                  <a:pt x="2641002" y="650838"/>
                </a:lnTo>
                <a:lnTo>
                  <a:pt x="2641002" y="666974"/>
                </a:lnTo>
                <a:lnTo>
                  <a:pt x="2673275" y="666974"/>
                </a:lnTo>
                <a:lnTo>
                  <a:pt x="2673275" y="677732"/>
                </a:lnTo>
                <a:lnTo>
                  <a:pt x="2834640" y="677732"/>
                </a:lnTo>
                <a:lnTo>
                  <a:pt x="2834640" y="688490"/>
                </a:lnTo>
                <a:lnTo>
                  <a:pt x="3044414" y="688490"/>
                </a:lnTo>
                <a:lnTo>
                  <a:pt x="3044414" y="753036"/>
                </a:lnTo>
                <a:lnTo>
                  <a:pt x="3232673" y="753036"/>
                </a:lnTo>
                <a:lnTo>
                  <a:pt x="3232673" y="790687"/>
                </a:lnTo>
                <a:lnTo>
                  <a:pt x="3270324" y="790687"/>
                </a:lnTo>
                <a:lnTo>
                  <a:pt x="3270324" y="817582"/>
                </a:lnTo>
                <a:lnTo>
                  <a:pt x="3351007" y="817582"/>
                </a:lnTo>
                <a:lnTo>
                  <a:pt x="3351007" y="833718"/>
                </a:lnTo>
                <a:lnTo>
                  <a:pt x="3420932" y="833718"/>
                </a:lnTo>
                <a:lnTo>
                  <a:pt x="3420932" y="844476"/>
                </a:lnTo>
                <a:lnTo>
                  <a:pt x="3555402" y="844476"/>
                </a:lnTo>
                <a:lnTo>
                  <a:pt x="3555402" y="892885"/>
                </a:lnTo>
                <a:lnTo>
                  <a:pt x="3765176" y="892885"/>
                </a:lnTo>
                <a:lnTo>
                  <a:pt x="3765176" y="919779"/>
                </a:lnTo>
                <a:lnTo>
                  <a:pt x="3894268" y="919779"/>
                </a:lnTo>
                <a:lnTo>
                  <a:pt x="3894268" y="935916"/>
                </a:lnTo>
                <a:lnTo>
                  <a:pt x="4001844" y="935916"/>
                </a:lnTo>
                <a:lnTo>
                  <a:pt x="4001844" y="952052"/>
                </a:lnTo>
                <a:lnTo>
                  <a:pt x="4588136" y="952052"/>
                </a:lnTo>
                <a:lnTo>
                  <a:pt x="4588136" y="1000462"/>
                </a:lnTo>
                <a:lnTo>
                  <a:pt x="4625788" y="1000462"/>
                </a:lnTo>
                <a:lnTo>
                  <a:pt x="4625788" y="1021977"/>
                </a:lnTo>
                <a:lnTo>
                  <a:pt x="4905487" y="1021977"/>
                </a:lnTo>
                <a:lnTo>
                  <a:pt x="4905487" y="1070386"/>
                </a:lnTo>
                <a:lnTo>
                  <a:pt x="5593976" y="1070386"/>
                </a:lnTo>
                <a:lnTo>
                  <a:pt x="5593976" y="1161826"/>
                </a:lnTo>
                <a:lnTo>
                  <a:pt x="8100508" y="1161826"/>
                </a:lnTo>
              </a:path>
            </a:pathLst>
          </a:custGeom>
          <a:noFill/>
          <a:ln w="28575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AEA6105B-57A4-45FE-BEE4-6B47067B7D8F}"/>
              </a:ext>
            </a:extLst>
          </p:cNvPr>
          <p:cNvCxnSpPr/>
          <p:nvPr/>
        </p:nvCxnSpPr>
        <p:spPr bwMode="auto">
          <a:xfrm>
            <a:off x="3644203" y="2137493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1EE273AB-4318-48ED-AC44-7CF7CD230476}"/>
              </a:ext>
            </a:extLst>
          </p:cNvPr>
          <p:cNvCxnSpPr/>
          <p:nvPr/>
        </p:nvCxnSpPr>
        <p:spPr bwMode="auto">
          <a:xfrm>
            <a:off x="4047566" y="2317823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0F29E453-BC93-40F0-9F5A-A224285ACE4C}"/>
              </a:ext>
            </a:extLst>
          </p:cNvPr>
          <p:cNvCxnSpPr/>
          <p:nvPr/>
        </p:nvCxnSpPr>
        <p:spPr bwMode="auto">
          <a:xfrm>
            <a:off x="4629924" y="2457287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45D43024-5D9C-4764-A22D-6883390121B6}"/>
              </a:ext>
            </a:extLst>
          </p:cNvPr>
          <p:cNvCxnSpPr/>
          <p:nvPr/>
        </p:nvCxnSpPr>
        <p:spPr bwMode="auto">
          <a:xfrm>
            <a:off x="4810610" y="2468045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3872EA06-1326-412D-9D94-61B9847ED05C}"/>
              </a:ext>
            </a:extLst>
          </p:cNvPr>
          <p:cNvCxnSpPr/>
          <p:nvPr/>
        </p:nvCxnSpPr>
        <p:spPr bwMode="auto">
          <a:xfrm>
            <a:off x="5599357" y="2609918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83C26225-CBBB-43B2-86D2-5AA4DBA512BA}"/>
              </a:ext>
            </a:extLst>
          </p:cNvPr>
          <p:cNvCxnSpPr/>
          <p:nvPr/>
        </p:nvCxnSpPr>
        <p:spPr bwMode="auto">
          <a:xfrm>
            <a:off x="5962500" y="2646217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D04F028-19EB-4257-B72A-94C0CBF7D2E2}"/>
              </a:ext>
            </a:extLst>
          </p:cNvPr>
          <p:cNvCxnSpPr/>
          <p:nvPr/>
        </p:nvCxnSpPr>
        <p:spPr bwMode="auto">
          <a:xfrm>
            <a:off x="6722794" y="2850096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31E05F5E-9190-40C3-9955-6BF2E59C8C26}"/>
              </a:ext>
            </a:extLst>
          </p:cNvPr>
          <p:cNvCxnSpPr/>
          <p:nvPr/>
        </p:nvCxnSpPr>
        <p:spPr bwMode="auto">
          <a:xfrm>
            <a:off x="6826173" y="287561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D95025D3-C463-4683-982F-56C24BDEA96A}"/>
              </a:ext>
            </a:extLst>
          </p:cNvPr>
          <p:cNvCxnSpPr/>
          <p:nvPr/>
        </p:nvCxnSpPr>
        <p:spPr bwMode="auto">
          <a:xfrm>
            <a:off x="6778521" y="2879286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A6F3B18E-8205-4E21-9399-0846233E9BE1}"/>
              </a:ext>
            </a:extLst>
          </p:cNvPr>
          <p:cNvCxnSpPr/>
          <p:nvPr/>
        </p:nvCxnSpPr>
        <p:spPr bwMode="auto">
          <a:xfrm>
            <a:off x="6915073" y="2883320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4B9752F-304A-437E-8B13-A232A31927D1}"/>
              </a:ext>
            </a:extLst>
          </p:cNvPr>
          <p:cNvCxnSpPr/>
          <p:nvPr/>
        </p:nvCxnSpPr>
        <p:spPr bwMode="auto">
          <a:xfrm>
            <a:off x="6986048" y="2906032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FABA3FC1-8EC6-48F4-9BDE-B0FC7BC31395}"/>
              </a:ext>
            </a:extLst>
          </p:cNvPr>
          <p:cNvCxnSpPr/>
          <p:nvPr/>
        </p:nvCxnSpPr>
        <p:spPr bwMode="auto">
          <a:xfrm>
            <a:off x="7081532" y="2908353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9C3E5D20-FE1D-4921-94D8-EE1190231CD1}"/>
              </a:ext>
            </a:extLst>
          </p:cNvPr>
          <p:cNvCxnSpPr/>
          <p:nvPr/>
        </p:nvCxnSpPr>
        <p:spPr bwMode="auto">
          <a:xfrm>
            <a:off x="7028676" y="2908354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D29BEAD7-936E-44FB-B9A3-792FD2351A5F}"/>
              </a:ext>
            </a:extLst>
          </p:cNvPr>
          <p:cNvCxnSpPr/>
          <p:nvPr/>
        </p:nvCxnSpPr>
        <p:spPr bwMode="auto">
          <a:xfrm>
            <a:off x="7161551" y="2906031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7874055E-AB9E-4D60-8A37-42376EABFAAD}"/>
              </a:ext>
            </a:extLst>
          </p:cNvPr>
          <p:cNvCxnSpPr>
            <a:cxnSpLocks/>
          </p:cNvCxnSpPr>
          <p:nvPr/>
        </p:nvCxnSpPr>
        <p:spPr bwMode="auto">
          <a:xfrm>
            <a:off x="7323785" y="2904272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530C639-8B65-4A0E-8805-BB0EFCB74ADB}"/>
              </a:ext>
            </a:extLst>
          </p:cNvPr>
          <p:cNvCxnSpPr>
            <a:cxnSpLocks/>
          </p:cNvCxnSpPr>
          <p:nvPr/>
        </p:nvCxnSpPr>
        <p:spPr bwMode="auto">
          <a:xfrm>
            <a:off x="7214242" y="291140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1C2AE876-D4D3-4993-8102-E47CB54B718A}"/>
              </a:ext>
            </a:extLst>
          </p:cNvPr>
          <p:cNvCxnSpPr>
            <a:cxnSpLocks/>
          </p:cNvCxnSpPr>
          <p:nvPr/>
        </p:nvCxnSpPr>
        <p:spPr bwMode="auto">
          <a:xfrm>
            <a:off x="7247396" y="2906030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B79EF0B7-B8E8-4232-BA42-B65E62225D16}"/>
              </a:ext>
            </a:extLst>
          </p:cNvPr>
          <p:cNvCxnSpPr>
            <a:cxnSpLocks/>
          </p:cNvCxnSpPr>
          <p:nvPr/>
        </p:nvCxnSpPr>
        <p:spPr bwMode="auto">
          <a:xfrm>
            <a:off x="7364664" y="290602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5621DF07-5DC8-4AC1-BDFB-D8A1BC8B3661}"/>
              </a:ext>
            </a:extLst>
          </p:cNvPr>
          <p:cNvCxnSpPr>
            <a:cxnSpLocks/>
          </p:cNvCxnSpPr>
          <p:nvPr/>
        </p:nvCxnSpPr>
        <p:spPr bwMode="auto">
          <a:xfrm>
            <a:off x="7303996" y="290653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1242184F-E1B3-4FA6-A268-FBD07E439559}"/>
              </a:ext>
            </a:extLst>
          </p:cNvPr>
          <p:cNvCxnSpPr>
            <a:cxnSpLocks/>
          </p:cNvCxnSpPr>
          <p:nvPr/>
        </p:nvCxnSpPr>
        <p:spPr bwMode="auto">
          <a:xfrm>
            <a:off x="7540012" y="2903762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648E49BC-BBD4-4540-AE99-6F6744E154B5}"/>
              </a:ext>
            </a:extLst>
          </p:cNvPr>
          <p:cNvCxnSpPr>
            <a:cxnSpLocks/>
          </p:cNvCxnSpPr>
          <p:nvPr/>
        </p:nvCxnSpPr>
        <p:spPr bwMode="auto">
          <a:xfrm>
            <a:off x="7463806" y="2904271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2E3A346F-5B05-4F6A-9BFE-6A44A110D7FC}"/>
              </a:ext>
            </a:extLst>
          </p:cNvPr>
          <p:cNvCxnSpPr>
            <a:cxnSpLocks/>
          </p:cNvCxnSpPr>
          <p:nvPr/>
        </p:nvCxnSpPr>
        <p:spPr bwMode="auto">
          <a:xfrm>
            <a:off x="7426656" y="291140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442EE896-1CF9-4CE6-9F1D-36241207476A}"/>
              </a:ext>
            </a:extLst>
          </p:cNvPr>
          <p:cNvCxnSpPr>
            <a:cxnSpLocks/>
          </p:cNvCxnSpPr>
          <p:nvPr/>
        </p:nvCxnSpPr>
        <p:spPr bwMode="auto">
          <a:xfrm>
            <a:off x="7566392" y="2953087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48AAF403-D870-4F69-B071-390EBA801C1F}"/>
              </a:ext>
            </a:extLst>
          </p:cNvPr>
          <p:cNvCxnSpPr>
            <a:cxnSpLocks/>
          </p:cNvCxnSpPr>
          <p:nvPr/>
        </p:nvCxnSpPr>
        <p:spPr bwMode="auto">
          <a:xfrm>
            <a:off x="7608542" y="2977435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7F64984A-4F10-4609-88FB-90BE48AA1F78}"/>
              </a:ext>
            </a:extLst>
          </p:cNvPr>
          <p:cNvCxnSpPr>
            <a:cxnSpLocks/>
          </p:cNvCxnSpPr>
          <p:nvPr/>
        </p:nvCxnSpPr>
        <p:spPr bwMode="auto">
          <a:xfrm>
            <a:off x="7644650" y="2973871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DD7CB4D1-F5C1-4F48-B709-443CC0B03671}"/>
              </a:ext>
            </a:extLst>
          </p:cNvPr>
          <p:cNvCxnSpPr>
            <a:cxnSpLocks/>
          </p:cNvCxnSpPr>
          <p:nvPr/>
        </p:nvCxnSpPr>
        <p:spPr bwMode="auto">
          <a:xfrm>
            <a:off x="7685888" y="2976982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B412F10C-BEB7-4065-A0F0-091C59DB7F25}"/>
              </a:ext>
            </a:extLst>
          </p:cNvPr>
          <p:cNvCxnSpPr>
            <a:cxnSpLocks/>
          </p:cNvCxnSpPr>
          <p:nvPr/>
        </p:nvCxnSpPr>
        <p:spPr bwMode="auto">
          <a:xfrm>
            <a:off x="7857663" y="2969734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D9D8AE78-01D0-4CB8-BAF7-B2DDE970ED7B}"/>
              </a:ext>
            </a:extLst>
          </p:cNvPr>
          <p:cNvCxnSpPr>
            <a:cxnSpLocks/>
          </p:cNvCxnSpPr>
          <p:nvPr/>
        </p:nvCxnSpPr>
        <p:spPr bwMode="auto">
          <a:xfrm>
            <a:off x="8244597" y="3016791"/>
            <a:ext cx="0" cy="94115"/>
          </a:xfrm>
          <a:prstGeom prst="line">
            <a:avLst/>
          </a:prstGeom>
          <a:noFill/>
          <a:ln w="5715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C97F10C1-3863-4B82-B937-BB4947C456DA}"/>
              </a:ext>
            </a:extLst>
          </p:cNvPr>
          <p:cNvCxnSpPr>
            <a:cxnSpLocks/>
          </p:cNvCxnSpPr>
          <p:nvPr/>
        </p:nvCxnSpPr>
        <p:spPr bwMode="auto">
          <a:xfrm>
            <a:off x="8116891" y="3024038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2B9E59AE-B7CE-4E8B-98D0-E90B2E401BAD}"/>
              </a:ext>
            </a:extLst>
          </p:cNvPr>
          <p:cNvCxnSpPr>
            <a:cxnSpLocks/>
          </p:cNvCxnSpPr>
          <p:nvPr/>
        </p:nvCxnSpPr>
        <p:spPr bwMode="auto">
          <a:xfrm>
            <a:off x="8022713" y="302403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CF4006F9-AA52-4F8D-A6D6-98F5AFC4B929}"/>
              </a:ext>
            </a:extLst>
          </p:cNvPr>
          <p:cNvCxnSpPr>
            <a:cxnSpLocks/>
          </p:cNvCxnSpPr>
          <p:nvPr/>
        </p:nvCxnSpPr>
        <p:spPr bwMode="auto">
          <a:xfrm>
            <a:off x="8339650" y="301678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31F60654-DA2A-4927-A303-071BE111FB33}"/>
              </a:ext>
            </a:extLst>
          </p:cNvPr>
          <p:cNvCxnSpPr>
            <a:cxnSpLocks/>
          </p:cNvCxnSpPr>
          <p:nvPr/>
        </p:nvCxnSpPr>
        <p:spPr bwMode="auto">
          <a:xfrm>
            <a:off x="8323314" y="3016790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DE998458-77F5-4251-854D-B4B227E204AF}"/>
              </a:ext>
            </a:extLst>
          </p:cNvPr>
          <p:cNvCxnSpPr>
            <a:cxnSpLocks/>
          </p:cNvCxnSpPr>
          <p:nvPr/>
        </p:nvCxnSpPr>
        <p:spPr bwMode="auto">
          <a:xfrm>
            <a:off x="8610401" y="3108044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02E268EC-2B15-4DBA-8DA4-4FF208272B1E}"/>
              </a:ext>
            </a:extLst>
          </p:cNvPr>
          <p:cNvCxnSpPr>
            <a:cxnSpLocks/>
          </p:cNvCxnSpPr>
          <p:nvPr/>
        </p:nvCxnSpPr>
        <p:spPr bwMode="auto">
          <a:xfrm>
            <a:off x="8535246" y="3021661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EBBE029A-A65A-4A87-8452-C107795F86BB}"/>
              </a:ext>
            </a:extLst>
          </p:cNvPr>
          <p:cNvCxnSpPr>
            <a:cxnSpLocks/>
          </p:cNvCxnSpPr>
          <p:nvPr/>
        </p:nvCxnSpPr>
        <p:spPr bwMode="auto">
          <a:xfrm>
            <a:off x="8410732" y="3024037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D7DD3068-FF70-4026-924A-E587753DD35D}"/>
              </a:ext>
            </a:extLst>
          </p:cNvPr>
          <p:cNvCxnSpPr>
            <a:cxnSpLocks/>
          </p:cNvCxnSpPr>
          <p:nvPr/>
        </p:nvCxnSpPr>
        <p:spPr bwMode="auto">
          <a:xfrm>
            <a:off x="8671859" y="3113423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75F6FE83-A0CE-41C4-BF0F-1D3669CC0635}"/>
              </a:ext>
            </a:extLst>
          </p:cNvPr>
          <p:cNvCxnSpPr>
            <a:cxnSpLocks/>
          </p:cNvCxnSpPr>
          <p:nvPr/>
        </p:nvCxnSpPr>
        <p:spPr bwMode="auto">
          <a:xfrm>
            <a:off x="8634206" y="3110464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B80FEE51-46BE-419D-9646-6DF6A3EC1B06}"/>
              </a:ext>
            </a:extLst>
          </p:cNvPr>
          <p:cNvCxnSpPr>
            <a:cxnSpLocks/>
          </p:cNvCxnSpPr>
          <p:nvPr/>
        </p:nvCxnSpPr>
        <p:spPr bwMode="auto">
          <a:xfrm>
            <a:off x="9177815" y="311568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94F92B7F-514B-42EC-ACF9-DA8E22A35090}"/>
              </a:ext>
            </a:extLst>
          </p:cNvPr>
          <p:cNvCxnSpPr>
            <a:cxnSpLocks/>
          </p:cNvCxnSpPr>
          <p:nvPr/>
        </p:nvCxnSpPr>
        <p:spPr bwMode="auto">
          <a:xfrm>
            <a:off x="8863999" y="3108044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BFE58A77-05AC-4742-B15B-98661D3EA619}"/>
              </a:ext>
            </a:extLst>
          </p:cNvPr>
          <p:cNvCxnSpPr>
            <a:cxnSpLocks/>
          </p:cNvCxnSpPr>
          <p:nvPr/>
        </p:nvCxnSpPr>
        <p:spPr bwMode="auto">
          <a:xfrm>
            <a:off x="8706569" y="3115690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C1CD5315-101B-4E7D-AF1D-CE188FD2DBFE}"/>
              </a:ext>
            </a:extLst>
          </p:cNvPr>
          <p:cNvCxnSpPr>
            <a:cxnSpLocks/>
          </p:cNvCxnSpPr>
          <p:nvPr/>
        </p:nvCxnSpPr>
        <p:spPr bwMode="auto">
          <a:xfrm>
            <a:off x="9448001" y="3113422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9028568D-E885-4CD0-AE50-7CC82FA380DB}"/>
              </a:ext>
            </a:extLst>
          </p:cNvPr>
          <p:cNvCxnSpPr>
            <a:cxnSpLocks/>
          </p:cNvCxnSpPr>
          <p:nvPr/>
        </p:nvCxnSpPr>
        <p:spPr bwMode="auto">
          <a:xfrm>
            <a:off x="9791682" y="3113422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72B4D65C-55C5-4227-9481-53781E24FAF8}"/>
              </a:ext>
            </a:extLst>
          </p:cNvPr>
          <p:cNvCxnSpPr>
            <a:cxnSpLocks/>
          </p:cNvCxnSpPr>
          <p:nvPr/>
        </p:nvCxnSpPr>
        <p:spPr bwMode="auto">
          <a:xfrm>
            <a:off x="10153856" y="3116855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C1039064-9A7F-43C4-B8FA-68BAB1E9DADE}"/>
              </a:ext>
            </a:extLst>
          </p:cNvPr>
          <p:cNvCxnSpPr>
            <a:cxnSpLocks/>
          </p:cNvCxnSpPr>
          <p:nvPr/>
        </p:nvCxnSpPr>
        <p:spPr bwMode="auto">
          <a:xfrm>
            <a:off x="10338529" y="3115689"/>
            <a:ext cx="0" cy="9411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142D35F8-8BAD-4E33-BFBF-6CB35E986E90}"/>
              </a:ext>
            </a:extLst>
          </p:cNvPr>
          <p:cNvSpPr/>
          <p:nvPr/>
        </p:nvSpPr>
        <p:spPr bwMode="auto">
          <a:xfrm>
            <a:off x="3240213" y="3475994"/>
            <a:ext cx="7833519" cy="778169"/>
          </a:xfrm>
          <a:custGeom>
            <a:avLst/>
            <a:gdLst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57430 w 8084372"/>
              <a:gd name="connsiteY13" fmla="*/ 677732 h 1000461"/>
              <a:gd name="connsiteX14" fmla="*/ 962809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57430 w 8084372"/>
              <a:gd name="connsiteY13" fmla="*/ 677732 h 1000461"/>
              <a:gd name="connsiteX14" fmla="*/ 962809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62809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6597 w 8084372"/>
              <a:gd name="connsiteY16" fmla="*/ 645459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22729 w 8084372"/>
              <a:gd name="connsiteY2" fmla="*/ 962809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4400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3501 w 8084372"/>
              <a:gd name="connsiteY27" fmla="*/ 387275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620409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6546 w 8084372"/>
              <a:gd name="connsiteY45" fmla="*/ 48409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43030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593976 w 8084372"/>
              <a:gd name="connsiteY49" fmla="*/ 16136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10866 w 8084372"/>
              <a:gd name="connsiteY47" fmla="*/ 26894 h 1000461"/>
              <a:gd name="connsiteX48" fmla="*/ 5572461 w 8084372"/>
              <a:gd name="connsiteY48" fmla="*/ 32273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10866 w 8084372"/>
              <a:gd name="connsiteY47" fmla="*/ 26894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33656 w 8084372"/>
              <a:gd name="connsiteY30" fmla="*/ 311972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684033 w 8084372"/>
              <a:gd name="connsiteY29" fmla="*/ 328108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60359 w 8084372"/>
              <a:gd name="connsiteY27" fmla="*/ 380990 h 1000461"/>
              <a:gd name="connsiteX28" fmla="*/ 2630244 w 8084372"/>
              <a:gd name="connsiteY28" fmla="*/ 344245 h 1000461"/>
              <a:gd name="connsiteX29" fmla="*/ 2707917 w 8084372"/>
              <a:gd name="connsiteY29" fmla="*/ 307925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54710 w 8084372"/>
              <a:gd name="connsiteY25" fmla="*/ 457200 h 1000461"/>
              <a:gd name="connsiteX26" fmla="*/ 2146150 w 8084372"/>
              <a:gd name="connsiteY26" fmla="*/ 408790 h 1000461"/>
              <a:gd name="connsiteX27" fmla="*/ 2477419 w 8084372"/>
              <a:gd name="connsiteY27" fmla="*/ 352734 h 1000461"/>
              <a:gd name="connsiteX28" fmla="*/ 2630244 w 8084372"/>
              <a:gd name="connsiteY28" fmla="*/ 344245 h 1000461"/>
              <a:gd name="connsiteX29" fmla="*/ 2707917 w 8084372"/>
              <a:gd name="connsiteY29" fmla="*/ 307925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46903 w 8084372"/>
              <a:gd name="connsiteY20" fmla="*/ 543261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71769 w 8084372"/>
              <a:gd name="connsiteY25" fmla="*/ 441054 h 1000461"/>
              <a:gd name="connsiteX26" fmla="*/ 2146150 w 8084372"/>
              <a:gd name="connsiteY26" fmla="*/ 408790 h 1000461"/>
              <a:gd name="connsiteX27" fmla="*/ 2477419 w 8084372"/>
              <a:gd name="connsiteY27" fmla="*/ 352734 h 1000461"/>
              <a:gd name="connsiteX28" fmla="*/ 2630244 w 8084372"/>
              <a:gd name="connsiteY28" fmla="*/ 344245 h 1000461"/>
              <a:gd name="connsiteX29" fmla="*/ 2707917 w 8084372"/>
              <a:gd name="connsiteY29" fmla="*/ 307925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18866 w 8084372"/>
              <a:gd name="connsiteY20" fmla="*/ 547620 h 1000461"/>
              <a:gd name="connsiteX21" fmla="*/ 1446903 w 8084372"/>
              <a:gd name="connsiteY21" fmla="*/ 543261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18866 w 8084372"/>
              <a:gd name="connsiteY20" fmla="*/ 547620 h 1000461"/>
              <a:gd name="connsiteX21" fmla="*/ 1446903 w 8084372"/>
              <a:gd name="connsiteY21" fmla="*/ 619954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18866 w 8084372"/>
              <a:gd name="connsiteY20" fmla="*/ 547620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47887 w 8084372"/>
              <a:gd name="connsiteY19" fmla="*/ 575534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34701 h 1000461"/>
              <a:gd name="connsiteX18" fmla="*/ 1247887 w 8084372"/>
              <a:gd name="connsiteY18" fmla="*/ 618565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79102 h 1000461"/>
              <a:gd name="connsiteX18" fmla="*/ 1247887 w 8084372"/>
              <a:gd name="connsiteY18" fmla="*/ 618565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79102 h 1000461"/>
              <a:gd name="connsiteX18" fmla="*/ 1247887 w 8084372"/>
              <a:gd name="connsiteY18" fmla="*/ 618565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79102 h 1000461"/>
              <a:gd name="connsiteX18" fmla="*/ 1247887 w 8084372"/>
              <a:gd name="connsiteY18" fmla="*/ 662967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3416 w 8084372"/>
              <a:gd name="connsiteY17" fmla="*/ 679102 h 1000461"/>
              <a:gd name="connsiteX18" fmla="*/ 1217179 w 8084372"/>
              <a:gd name="connsiteY18" fmla="*/ 650858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9739 w 8084372"/>
              <a:gd name="connsiteY16" fmla="*/ 642317 h 1000461"/>
              <a:gd name="connsiteX17" fmla="*/ 1116828 w 8084372"/>
              <a:gd name="connsiteY17" fmla="*/ 671029 h 1000461"/>
              <a:gd name="connsiteX18" fmla="*/ 1217179 w 8084372"/>
              <a:gd name="connsiteY18" fmla="*/ 650858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597 w 8084372"/>
              <a:gd name="connsiteY15" fmla="*/ 656216 h 1000461"/>
              <a:gd name="connsiteX16" fmla="*/ 1016327 w 8084372"/>
              <a:gd name="connsiteY16" fmla="*/ 714975 h 1000461"/>
              <a:gd name="connsiteX17" fmla="*/ 1116828 w 8084372"/>
              <a:gd name="connsiteY17" fmla="*/ 671029 h 1000461"/>
              <a:gd name="connsiteX18" fmla="*/ 1217179 w 8084372"/>
              <a:gd name="connsiteY18" fmla="*/ 650858 h 1000461"/>
              <a:gd name="connsiteX19" fmla="*/ 1254711 w 8084372"/>
              <a:gd name="connsiteY19" fmla="*/ 603790 h 1000461"/>
              <a:gd name="connsiteX20" fmla="*/ 1405218 w 8084372"/>
              <a:gd name="connsiteY20" fmla="*/ 567803 h 1000461"/>
              <a:gd name="connsiteX21" fmla="*/ 1498082 w 8084372"/>
              <a:gd name="connsiteY21" fmla="*/ 563443 h 1000461"/>
              <a:gd name="connsiteX22" fmla="*/ 1629783 w 8084372"/>
              <a:gd name="connsiteY22" fmla="*/ 521746 h 1000461"/>
              <a:gd name="connsiteX23" fmla="*/ 1640541 w 8084372"/>
              <a:gd name="connsiteY23" fmla="*/ 500230 h 1000461"/>
              <a:gd name="connsiteX24" fmla="*/ 1882588 w 8084372"/>
              <a:gd name="connsiteY24" fmla="*/ 484094 h 1000461"/>
              <a:gd name="connsiteX25" fmla="*/ 1914861 w 8084372"/>
              <a:gd name="connsiteY25" fmla="*/ 462579 h 1000461"/>
              <a:gd name="connsiteX26" fmla="*/ 2071769 w 8084372"/>
              <a:gd name="connsiteY26" fmla="*/ 441054 h 1000461"/>
              <a:gd name="connsiteX27" fmla="*/ 2146150 w 8084372"/>
              <a:gd name="connsiteY27" fmla="*/ 408790 h 1000461"/>
              <a:gd name="connsiteX28" fmla="*/ 2477419 w 8084372"/>
              <a:gd name="connsiteY28" fmla="*/ 352734 h 1000461"/>
              <a:gd name="connsiteX29" fmla="*/ 2630244 w 8084372"/>
              <a:gd name="connsiteY29" fmla="*/ 344245 h 1000461"/>
              <a:gd name="connsiteX30" fmla="*/ 2707917 w 8084372"/>
              <a:gd name="connsiteY30" fmla="*/ 307925 h 1000461"/>
              <a:gd name="connsiteX31" fmla="*/ 3016596 w 8084372"/>
              <a:gd name="connsiteY31" fmla="*/ 299863 h 1000461"/>
              <a:gd name="connsiteX32" fmla="*/ 3065929 w 8084372"/>
              <a:gd name="connsiteY32" fmla="*/ 290456 h 1000461"/>
              <a:gd name="connsiteX33" fmla="*/ 3065929 w 8084372"/>
              <a:gd name="connsiteY33" fmla="*/ 263562 h 1000461"/>
              <a:gd name="connsiteX34" fmla="*/ 3227294 w 8084372"/>
              <a:gd name="connsiteY34" fmla="*/ 247426 h 1000461"/>
              <a:gd name="connsiteX35" fmla="*/ 3232673 w 8084372"/>
              <a:gd name="connsiteY35" fmla="*/ 225910 h 1000461"/>
              <a:gd name="connsiteX36" fmla="*/ 3367143 w 8084372"/>
              <a:gd name="connsiteY36" fmla="*/ 188259 h 1000461"/>
              <a:gd name="connsiteX37" fmla="*/ 3539266 w 8084372"/>
              <a:gd name="connsiteY37" fmla="*/ 161365 h 1000461"/>
              <a:gd name="connsiteX38" fmla="*/ 3560781 w 8084372"/>
              <a:gd name="connsiteY38" fmla="*/ 129092 h 1000461"/>
              <a:gd name="connsiteX39" fmla="*/ 3775934 w 8084372"/>
              <a:gd name="connsiteY39" fmla="*/ 129092 h 1000461"/>
              <a:gd name="connsiteX40" fmla="*/ 3797449 w 8084372"/>
              <a:gd name="connsiteY40" fmla="*/ 112955 h 1000461"/>
              <a:gd name="connsiteX41" fmla="*/ 3883510 w 8084372"/>
              <a:gd name="connsiteY41" fmla="*/ 107576 h 1000461"/>
              <a:gd name="connsiteX42" fmla="*/ 3899647 w 8084372"/>
              <a:gd name="connsiteY42" fmla="*/ 91440 h 1000461"/>
              <a:gd name="connsiteX43" fmla="*/ 3974950 w 8084372"/>
              <a:gd name="connsiteY43" fmla="*/ 91440 h 1000461"/>
              <a:gd name="connsiteX44" fmla="*/ 4007223 w 8084372"/>
              <a:gd name="connsiteY44" fmla="*/ 75303 h 1000461"/>
              <a:gd name="connsiteX45" fmla="*/ 4579560 w 8084372"/>
              <a:gd name="connsiteY45" fmla="*/ 69925 h 1000461"/>
              <a:gd name="connsiteX46" fmla="*/ 4630262 w 8084372"/>
              <a:gd name="connsiteY46" fmla="*/ 38982 h 1000461"/>
              <a:gd name="connsiteX47" fmla="*/ 4900108 w 8084372"/>
              <a:gd name="connsiteY47" fmla="*/ 36745 h 1000461"/>
              <a:gd name="connsiteX48" fmla="*/ 4923435 w 8084372"/>
              <a:gd name="connsiteY48" fmla="*/ 20609 h 1000461"/>
              <a:gd name="connsiteX49" fmla="*/ 5578746 w 8084372"/>
              <a:gd name="connsiteY49" fmla="*/ 19704 h 1000461"/>
              <a:gd name="connsiteX50" fmla="*/ 5603403 w 8084372"/>
              <a:gd name="connsiteY50" fmla="*/ 3567 h 1000461"/>
              <a:gd name="connsiteX51" fmla="*/ 8084372 w 8084372"/>
              <a:gd name="connsiteY51" fmla="*/ 0 h 1000461"/>
              <a:gd name="connsiteX52" fmla="*/ 8084372 w 8084372"/>
              <a:gd name="connsiteY52" fmla="*/ 995082 h 1000461"/>
              <a:gd name="connsiteX53" fmla="*/ 0 w 8084372"/>
              <a:gd name="connsiteY53" fmla="*/ 995082 h 1000461"/>
              <a:gd name="connsiteX54" fmla="*/ 5379 w 8084372"/>
              <a:gd name="connsiteY54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16327 w 8084372"/>
              <a:gd name="connsiteY15" fmla="*/ 714975 h 1000461"/>
              <a:gd name="connsiteX16" fmla="*/ 1116828 w 8084372"/>
              <a:gd name="connsiteY16" fmla="*/ 671029 h 1000461"/>
              <a:gd name="connsiteX17" fmla="*/ 1217179 w 8084372"/>
              <a:gd name="connsiteY17" fmla="*/ 650858 h 1000461"/>
              <a:gd name="connsiteX18" fmla="*/ 1254711 w 8084372"/>
              <a:gd name="connsiteY18" fmla="*/ 603790 h 1000461"/>
              <a:gd name="connsiteX19" fmla="*/ 1405218 w 8084372"/>
              <a:gd name="connsiteY19" fmla="*/ 567803 h 1000461"/>
              <a:gd name="connsiteX20" fmla="*/ 1498082 w 8084372"/>
              <a:gd name="connsiteY20" fmla="*/ 563443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71769 w 8084372"/>
              <a:gd name="connsiteY25" fmla="*/ 441054 h 1000461"/>
              <a:gd name="connsiteX26" fmla="*/ 2146150 w 8084372"/>
              <a:gd name="connsiteY26" fmla="*/ 408790 h 1000461"/>
              <a:gd name="connsiteX27" fmla="*/ 2477419 w 8084372"/>
              <a:gd name="connsiteY27" fmla="*/ 352734 h 1000461"/>
              <a:gd name="connsiteX28" fmla="*/ 2630244 w 8084372"/>
              <a:gd name="connsiteY28" fmla="*/ 344245 h 1000461"/>
              <a:gd name="connsiteX29" fmla="*/ 2707917 w 8084372"/>
              <a:gd name="connsiteY29" fmla="*/ 307925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947097 w 8084372"/>
              <a:gd name="connsiteY14" fmla="*/ 656216 h 1000461"/>
              <a:gd name="connsiteX15" fmla="*/ 1006091 w 8084372"/>
              <a:gd name="connsiteY15" fmla="*/ 674609 h 1000461"/>
              <a:gd name="connsiteX16" fmla="*/ 1116828 w 8084372"/>
              <a:gd name="connsiteY16" fmla="*/ 671029 h 1000461"/>
              <a:gd name="connsiteX17" fmla="*/ 1217179 w 8084372"/>
              <a:gd name="connsiteY17" fmla="*/ 650858 h 1000461"/>
              <a:gd name="connsiteX18" fmla="*/ 1254711 w 8084372"/>
              <a:gd name="connsiteY18" fmla="*/ 603790 h 1000461"/>
              <a:gd name="connsiteX19" fmla="*/ 1405218 w 8084372"/>
              <a:gd name="connsiteY19" fmla="*/ 567803 h 1000461"/>
              <a:gd name="connsiteX20" fmla="*/ 1498082 w 8084372"/>
              <a:gd name="connsiteY20" fmla="*/ 563443 h 1000461"/>
              <a:gd name="connsiteX21" fmla="*/ 1629783 w 8084372"/>
              <a:gd name="connsiteY21" fmla="*/ 521746 h 1000461"/>
              <a:gd name="connsiteX22" fmla="*/ 1640541 w 8084372"/>
              <a:gd name="connsiteY22" fmla="*/ 500230 h 1000461"/>
              <a:gd name="connsiteX23" fmla="*/ 1882588 w 8084372"/>
              <a:gd name="connsiteY23" fmla="*/ 484094 h 1000461"/>
              <a:gd name="connsiteX24" fmla="*/ 1914861 w 8084372"/>
              <a:gd name="connsiteY24" fmla="*/ 462579 h 1000461"/>
              <a:gd name="connsiteX25" fmla="*/ 2071769 w 8084372"/>
              <a:gd name="connsiteY25" fmla="*/ 441054 h 1000461"/>
              <a:gd name="connsiteX26" fmla="*/ 2146150 w 8084372"/>
              <a:gd name="connsiteY26" fmla="*/ 408790 h 1000461"/>
              <a:gd name="connsiteX27" fmla="*/ 2477419 w 8084372"/>
              <a:gd name="connsiteY27" fmla="*/ 352734 h 1000461"/>
              <a:gd name="connsiteX28" fmla="*/ 2630244 w 8084372"/>
              <a:gd name="connsiteY28" fmla="*/ 344245 h 1000461"/>
              <a:gd name="connsiteX29" fmla="*/ 2707917 w 8084372"/>
              <a:gd name="connsiteY29" fmla="*/ 307925 h 1000461"/>
              <a:gd name="connsiteX30" fmla="*/ 3016596 w 8084372"/>
              <a:gd name="connsiteY30" fmla="*/ 299863 h 1000461"/>
              <a:gd name="connsiteX31" fmla="*/ 3065929 w 8084372"/>
              <a:gd name="connsiteY31" fmla="*/ 290456 h 1000461"/>
              <a:gd name="connsiteX32" fmla="*/ 3065929 w 8084372"/>
              <a:gd name="connsiteY32" fmla="*/ 263562 h 1000461"/>
              <a:gd name="connsiteX33" fmla="*/ 3227294 w 8084372"/>
              <a:gd name="connsiteY33" fmla="*/ 247426 h 1000461"/>
              <a:gd name="connsiteX34" fmla="*/ 3232673 w 8084372"/>
              <a:gd name="connsiteY34" fmla="*/ 225910 h 1000461"/>
              <a:gd name="connsiteX35" fmla="*/ 3367143 w 8084372"/>
              <a:gd name="connsiteY35" fmla="*/ 188259 h 1000461"/>
              <a:gd name="connsiteX36" fmla="*/ 3539266 w 8084372"/>
              <a:gd name="connsiteY36" fmla="*/ 161365 h 1000461"/>
              <a:gd name="connsiteX37" fmla="*/ 3560781 w 8084372"/>
              <a:gd name="connsiteY37" fmla="*/ 129092 h 1000461"/>
              <a:gd name="connsiteX38" fmla="*/ 3775934 w 8084372"/>
              <a:gd name="connsiteY38" fmla="*/ 129092 h 1000461"/>
              <a:gd name="connsiteX39" fmla="*/ 3797449 w 8084372"/>
              <a:gd name="connsiteY39" fmla="*/ 112955 h 1000461"/>
              <a:gd name="connsiteX40" fmla="*/ 3883510 w 8084372"/>
              <a:gd name="connsiteY40" fmla="*/ 107576 h 1000461"/>
              <a:gd name="connsiteX41" fmla="*/ 3899647 w 8084372"/>
              <a:gd name="connsiteY41" fmla="*/ 91440 h 1000461"/>
              <a:gd name="connsiteX42" fmla="*/ 3974950 w 8084372"/>
              <a:gd name="connsiteY42" fmla="*/ 91440 h 1000461"/>
              <a:gd name="connsiteX43" fmla="*/ 4007223 w 8084372"/>
              <a:gd name="connsiteY43" fmla="*/ 75303 h 1000461"/>
              <a:gd name="connsiteX44" fmla="*/ 4579560 w 8084372"/>
              <a:gd name="connsiteY44" fmla="*/ 69925 h 1000461"/>
              <a:gd name="connsiteX45" fmla="*/ 4630262 w 8084372"/>
              <a:gd name="connsiteY45" fmla="*/ 38982 h 1000461"/>
              <a:gd name="connsiteX46" fmla="*/ 4900108 w 8084372"/>
              <a:gd name="connsiteY46" fmla="*/ 36745 h 1000461"/>
              <a:gd name="connsiteX47" fmla="*/ 4923435 w 8084372"/>
              <a:gd name="connsiteY47" fmla="*/ 20609 h 1000461"/>
              <a:gd name="connsiteX48" fmla="*/ 5578746 w 8084372"/>
              <a:gd name="connsiteY48" fmla="*/ 19704 h 1000461"/>
              <a:gd name="connsiteX49" fmla="*/ 5603403 w 8084372"/>
              <a:gd name="connsiteY49" fmla="*/ 3567 h 1000461"/>
              <a:gd name="connsiteX50" fmla="*/ 8084372 w 8084372"/>
              <a:gd name="connsiteY50" fmla="*/ 0 h 1000461"/>
              <a:gd name="connsiteX51" fmla="*/ 8084372 w 8084372"/>
              <a:gd name="connsiteY51" fmla="*/ 995082 h 1000461"/>
              <a:gd name="connsiteX52" fmla="*/ 0 w 8084372"/>
              <a:gd name="connsiteY52" fmla="*/ 995082 h 1000461"/>
              <a:gd name="connsiteX53" fmla="*/ 5379 w 8084372"/>
              <a:gd name="connsiteY53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29149 w 8084372"/>
              <a:gd name="connsiteY13" fmla="*/ 674590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15502 w 8084372"/>
              <a:gd name="connsiteY13" fmla="*/ 743211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01444 w 8084372"/>
              <a:gd name="connsiteY12" fmla="*/ 683110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25327 w 8084372"/>
              <a:gd name="connsiteY12" fmla="*/ 759804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90687 w 8084372"/>
              <a:gd name="connsiteY11" fmla="*/ 699247 h 1000461"/>
              <a:gd name="connsiteX12" fmla="*/ 838975 w 8084372"/>
              <a:gd name="connsiteY12" fmla="*/ 743659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83863 w 8084372"/>
              <a:gd name="connsiteY11" fmla="*/ 779978 h 1000461"/>
              <a:gd name="connsiteX12" fmla="*/ 838975 w 8084372"/>
              <a:gd name="connsiteY12" fmla="*/ 743659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83863 w 8084372"/>
              <a:gd name="connsiteY11" fmla="*/ 743648 h 1000461"/>
              <a:gd name="connsiteX12" fmla="*/ 838975 w 8084372"/>
              <a:gd name="connsiteY12" fmla="*/ 743659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42277 w 8084372"/>
              <a:gd name="connsiteY10" fmla="*/ 715383 h 1000461"/>
              <a:gd name="connsiteX11" fmla="*/ 783863 w 8084372"/>
              <a:gd name="connsiteY11" fmla="*/ 743648 h 1000461"/>
              <a:gd name="connsiteX12" fmla="*/ 838975 w 8084372"/>
              <a:gd name="connsiteY12" fmla="*/ 735587 h 1000461"/>
              <a:gd name="connsiteX13" fmla="*/ 915502 w 8084372"/>
              <a:gd name="connsiteY13" fmla="*/ 690736 h 1000461"/>
              <a:gd name="connsiteX14" fmla="*/ 1006091 w 8084372"/>
              <a:gd name="connsiteY14" fmla="*/ 674609 h 1000461"/>
              <a:gd name="connsiteX15" fmla="*/ 1116828 w 8084372"/>
              <a:gd name="connsiteY15" fmla="*/ 671029 h 1000461"/>
              <a:gd name="connsiteX16" fmla="*/ 1217179 w 8084372"/>
              <a:gd name="connsiteY16" fmla="*/ 650858 h 1000461"/>
              <a:gd name="connsiteX17" fmla="*/ 1254711 w 8084372"/>
              <a:gd name="connsiteY17" fmla="*/ 603790 h 1000461"/>
              <a:gd name="connsiteX18" fmla="*/ 1405218 w 8084372"/>
              <a:gd name="connsiteY18" fmla="*/ 567803 h 1000461"/>
              <a:gd name="connsiteX19" fmla="*/ 1498082 w 8084372"/>
              <a:gd name="connsiteY19" fmla="*/ 563443 h 1000461"/>
              <a:gd name="connsiteX20" fmla="*/ 1629783 w 8084372"/>
              <a:gd name="connsiteY20" fmla="*/ 521746 h 1000461"/>
              <a:gd name="connsiteX21" fmla="*/ 1640541 w 8084372"/>
              <a:gd name="connsiteY21" fmla="*/ 500230 h 1000461"/>
              <a:gd name="connsiteX22" fmla="*/ 1882588 w 8084372"/>
              <a:gd name="connsiteY22" fmla="*/ 484094 h 1000461"/>
              <a:gd name="connsiteX23" fmla="*/ 1914861 w 8084372"/>
              <a:gd name="connsiteY23" fmla="*/ 462579 h 1000461"/>
              <a:gd name="connsiteX24" fmla="*/ 2071769 w 8084372"/>
              <a:gd name="connsiteY24" fmla="*/ 441054 h 1000461"/>
              <a:gd name="connsiteX25" fmla="*/ 2146150 w 8084372"/>
              <a:gd name="connsiteY25" fmla="*/ 408790 h 1000461"/>
              <a:gd name="connsiteX26" fmla="*/ 2477419 w 8084372"/>
              <a:gd name="connsiteY26" fmla="*/ 352734 h 1000461"/>
              <a:gd name="connsiteX27" fmla="*/ 2630244 w 8084372"/>
              <a:gd name="connsiteY27" fmla="*/ 344245 h 1000461"/>
              <a:gd name="connsiteX28" fmla="*/ 2707917 w 8084372"/>
              <a:gd name="connsiteY28" fmla="*/ 307925 h 1000461"/>
              <a:gd name="connsiteX29" fmla="*/ 3016596 w 8084372"/>
              <a:gd name="connsiteY29" fmla="*/ 299863 h 1000461"/>
              <a:gd name="connsiteX30" fmla="*/ 3065929 w 8084372"/>
              <a:gd name="connsiteY30" fmla="*/ 290456 h 1000461"/>
              <a:gd name="connsiteX31" fmla="*/ 3065929 w 8084372"/>
              <a:gd name="connsiteY31" fmla="*/ 263562 h 1000461"/>
              <a:gd name="connsiteX32" fmla="*/ 3227294 w 8084372"/>
              <a:gd name="connsiteY32" fmla="*/ 247426 h 1000461"/>
              <a:gd name="connsiteX33" fmla="*/ 3232673 w 8084372"/>
              <a:gd name="connsiteY33" fmla="*/ 225910 h 1000461"/>
              <a:gd name="connsiteX34" fmla="*/ 3367143 w 8084372"/>
              <a:gd name="connsiteY34" fmla="*/ 188259 h 1000461"/>
              <a:gd name="connsiteX35" fmla="*/ 3539266 w 8084372"/>
              <a:gd name="connsiteY35" fmla="*/ 161365 h 1000461"/>
              <a:gd name="connsiteX36" fmla="*/ 3560781 w 8084372"/>
              <a:gd name="connsiteY36" fmla="*/ 129092 h 1000461"/>
              <a:gd name="connsiteX37" fmla="*/ 3775934 w 8084372"/>
              <a:gd name="connsiteY37" fmla="*/ 129092 h 1000461"/>
              <a:gd name="connsiteX38" fmla="*/ 3797449 w 8084372"/>
              <a:gd name="connsiteY38" fmla="*/ 112955 h 1000461"/>
              <a:gd name="connsiteX39" fmla="*/ 3883510 w 8084372"/>
              <a:gd name="connsiteY39" fmla="*/ 107576 h 1000461"/>
              <a:gd name="connsiteX40" fmla="*/ 3899647 w 8084372"/>
              <a:gd name="connsiteY40" fmla="*/ 91440 h 1000461"/>
              <a:gd name="connsiteX41" fmla="*/ 3974950 w 8084372"/>
              <a:gd name="connsiteY41" fmla="*/ 91440 h 1000461"/>
              <a:gd name="connsiteX42" fmla="*/ 4007223 w 8084372"/>
              <a:gd name="connsiteY42" fmla="*/ 75303 h 1000461"/>
              <a:gd name="connsiteX43" fmla="*/ 4579560 w 8084372"/>
              <a:gd name="connsiteY43" fmla="*/ 69925 h 1000461"/>
              <a:gd name="connsiteX44" fmla="*/ 4630262 w 8084372"/>
              <a:gd name="connsiteY44" fmla="*/ 38982 h 1000461"/>
              <a:gd name="connsiteX45" fmla="*/ 4900108 w 8084372"/>
              <a:gd name="connsiteY45" fmla="*/ 36745 h 1000461"/>
              <a:gd name="connsiteX46" fmla="*/ 4923435 w 8084372"/>
              <a:gd name="connsiteY46" fmla="*/ 20609 h 1000461"/>
              <a:gd name="connsiteX47" fmla="*/ 5578746 w 8084372"/>
              <a:gd name="connsiteY47" fmla="*/ 19704 h 1000461"/>
              <a:gd name="connsiteX48" fmla="*/ 5603403 w 8084372"/>
              <a:gd name="connsiteY48" fmla="*/ 3567 h 1000461"/>
              <a:gd name="connsiteX49" fmla="*/ 8084372 w 8084372"/>
              <a:gd name="connsiteY49" fmla="*/ 0 h 1000461"/>
              <a:gd name="connsiteX50" fmla="*/ 8084372 w 8084372"/>
              <a:gd name="connsiteY50" fmla="*/ 995082 h 1000461"/>
              <a:gd name="connsiteX51" fmla="*/ 0 w 8084372"/>
              <a:gd name="connsiteY51" fmla="*/ 995082 h 1000461"/>
              <a:gd name="connsiteX52" fmla="*/ 5379 w 8084372"/>
              <a:gd name="connsiteY52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20762 w 8084372"/>
              <a:gd name="connsiteY9" fmla="*/ 731520 h 1000461"/>
              <a:gd name="connsiteX10" fmla="*/ 783863 w 8084372"/>
              <a:gd name="connsiteY10" fmla="*/ 743648 h 1000461"/>
              <a:gd name="connsiteX11" fmla="*/ 838975 w 8084372"/>
              <a:gd name="connsiteY11" fmla="*/ 735587 h 1000461"/>
              <a:gd name="connsiteX12" fmla="*/ 915502 w 8084372"/>
              <a:gd name="connsiteY12" fmla="*/ 690736 h 1000461"/>
              <a:gd name="connsiteX13" fmla="*/ 1006091 w 8084372"/>
              <a:gd name="connsiteY13" fmla="*/ 674609 h 1000461"/>
              <a:gd name="connsiteX14" fmla="*/ 1116828 w 8084372"/>
              <a:gd name="connsiteY14" fmla="*/ 671029 h 1000461"/>
              <a:gd name="connsiteX15" fmla="*/ 1217179 w 8084372"/>
              <a:gd name="connsiteY15" fmla="*/ 650858 h 1000461"/>
              <a:gd name="connsiteX16" fmla="*/ 1254711 w 8084372"/>
              <a:gd name="connsiteY16" fmla="*/ 603790 h 1000461"/>
              <a:gd name="connsiteX17" fmla="*/ 1405218 w 8084372"/>
              <a:gd name="connsiteY17" fmla="*/ 567803 h 1000461"/>
              <a:gd name="connsiteX18" fmla="*/ 1498082 w 8084372"/>
              <a:gd name="connsiteY18" fmla="*/ 563443 h 1000461"/>
              <a:gd name="connsiteX19" fmla="*/ 1629783 w 8084372"/>
              <a:gd name="connsiteY19" fmla="*/ 521746 h 1000461"/>
              <a:gd name="connsiteX20" fmla="*/ 1640541 w 8084372"/>
              <a:gd name="connsiteY20" fmla="*/ 500230 h 1000461"/>
              <a:gd name="connsiteX21" fmla="*/ 1882588 w 8084372"/>
              <a:gd name="connsiteY21" fmla="*/ 484094 h 1000461"/>
              <a:gd name="connsiteX22" fmla="*/ 1914861 w 8084372"/>
              <a:gd name="connsiteY22" fmla="*/ 462579 h 1000461"/>
              <a:gd name="connsiteX23" fmla="*/ 2071769 w 8084372"/>
              <a:gd name="connsiteY23" fmla="*/ 441054 h 1000461"/>
              <a:gd name="connsiteX24" fmla="*/ 2146150 w 8084372"/>
              <a:gd name="connsiteY24" fmla="*/ 408790 h 1000461"/>
              <a:gd name="connsiteX25" fmla="*/ 2477419 w 8084372"/>
              <a:gd name="connsiteY25" fmla="*/ 352734 h 1000461"/>
              <a:gd name="connsiteX26" fmla="*/ 2630244 w 8084372"/>
              <a:gd name="connsiteY26" fmla="*/ 344245 h 1000461"/>
              <a:gd name="connsiteX27" fmla="*/ 2707917 w 8084372"/>
              <a:gd name="connsiteY27" fmla="*/ 307925 h 1000461"/>
              <a:gd name="connsiteX28" fmla="*/ 3016596 w 8084372"/>
              <a:gd name="connsiteY28" fmla="*/ 299863 h 1000461"/>
              <a:gd name="connsiteX29" fmla="*/ 3065929 w 8084372"/>
              <a:gd name="connsiteY29" fmla="*/ 290456 h 1000461"/>
              <a:gd name="connsiteX30" fmla="*/ 3065929 w 8084372"/>
              <a:gd name="connsiteY30" fmla="*/ 263562 h 1000461"/>
              <a:gd name="connsiteX31" fmla="*/ 3227294 w 8084372"/>
              <a:gd name="connsiteY31" fmla="*/ 247426 h 1000461"/>
              <a:gd name="connsiteX32" fmla="*/ 3232673 w 8084372"/>
              <a:gd name="connsiteY32" fmla="*/ 225910 h 1000461"/>
              <a:gd name="connsiteX33" fmla="*/ 3367143 w 8084372"/>
              <a:gd name="connsiteY33" fmla="*/ 188259 h 1000461"/>
              <a:gd name="connsiteX34" fmla="*/ 3539266 w 8084372"/>
              <a:gd name="connsiteY34" fmla="*/ 161365 h 1000461"/>
              <a:gd name="connsiteX35" fmla="*/ 3560781 w 8084372"/>
              <a:gd name="connsiteY35" fmla="*/ 129092 h 1000461"/>
              <a:gd name="connsiteX36" fmla="*/ 3775934 w 8084372"/>
              <a:gd name="connsiteY36" fmla="*/ 129092 h 1000461"/>
              <a:gd name="connsiteX37" fmla="*/ 3797449 w 8084372"/>
              <a:gd name="connsiteY37" fmla="*/ 112955 h 1000461"/>
              <a:gd name="connsiteX38" fmla="*/ 3883510 w 8084372"/>
              <a:gd name="connsiteY38" fmla="*/ 107576 h 1000461"/>
              <a:gd name="connsiteX39" fmla="*/ 3899647 w 8084372"/>
              <a:gd name="connsiteY39" fmla="*/ 91440 h 1000461"/>
              <a:gd name="connsiteX40" fmla="*/ 3974950 w 8084372"/>
              <a:gd name="connsiteY40" fmla="*/ 91440 h 1000461"/>
              <a:gd name="connsiteX41" fmla="*/ 4007223 w 8084372"/>
              <a:gd name="connsiteY41" fmla="*/ 75303 h 1000461"/>
              <a:gd name="connsiteX42" fmla="*/ 4579560 w 8084372"/>
              <a:gd name="connsiteY42" fmla="*/ 69925 h 1000461"/>
              <a:gd name="connsiteX43" fmla="*/ 4630262 w 8084372"/>
              <a:gd name="connsiteY43" fmla="*/ 38982 h 1000461"/>
              <a:gd name="connsiteX44" fmla="*/ 4900108 w 8084372"/>
              <a:gd name="connsiteY44" fmla="*/ 36745 h 1000461"/>
              <a:gd name="connsiteX45" fmla="*/ 4923435 w 8084372"/>
              <a:gd name="connsiteY45" fmla="*/ 20609 h 1000461"/>
              <a:gd name="connsiteX46" fmla="*/ 5578746 w 8084372"/>
              <a:gd name="connsiteY46" fmla="*/ 19704 h 1000461"/>
              <a:gd name="connsiteX47" fmla="*/ 5603403 w 8084372"/>
              <a:gd name="connsiteY47" fmla="*/ 3567 h 1000461"/>
              <a:gd name="connsiteX48" fmla="*/ 8084372 w 8084372"/>
              <a:gd name="connsiteY48" fmla="*/ 0 h 1000461"/>
              <a:gd name="connsiteX49" fmla="*/ 8084372 w 8084372"/>
              <a:gd name="connsiteY49" fmla="*/ 995082 h 1000461"/>
              <a:gd name="connsiteX50" fmla="*/ 0 w 8084372"/>
              <a:gd name="connsiteY50" fmla="*/ 995082 h 1000461"/>
              <a:gd name="connsiteX51" fmla="*/ 5379 w 8084372"/>
              <a:gd name="connsiteY51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40080 w 8084372"/>
              <a:gd name="connsiteY7" fmla="*/ 817581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53728 w 8084372"/>
              <a:gd name="connsiteY7" fmla="*/ 841801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87848 w 8084372"/>
              <a:gd name="connsiteY7" fmla="*/ 878129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725379 w 8084372"/>
              <a:gd name="connsiteY7" fmla="*/ 926567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855233 h 1000461"/>
              <a:gd name="connsiteX7" fmla="*/ 681024 w 8084372"/>
              <a:gd name="connsiteY7" fmla="*/ 870055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64776 w 8084372"/>
              <a:gd name="connsiteY5" fmla="*/ 871369 h 1000461"/>
              <a:gd name="connsiteX6" fmla="*/ 623943 w 8084372"/>
              <a:gd name="connsiteY6" fmla="*/ 911744 h 1000461"/>
              <a:gd name="connsiteX7" fmla="*/ 681024 w 8084372"/>
              <a:gd name="connsiteY7" fmla="*/ 870055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557952 w 8084372"/>
              <a:gd name="connsiteY5" fmla="*/ 931916 h 1000461"/>
              <a:gd name="connsiteX6" fmla="*/ 623943 w 8084372"/>
              <a:gd name="connsiteY6" fmla="*/ 911744 h 1000461"/>
              <a:gd name="connsiteX7" fmla="*/ 681024 w 8084372"/>
              <a:gd name="connsiteY7" fmla="*/ 870055 h 1000461"/>
              <a:gd name="connsiteX8" fmla="*/ 704626 w 8084372"/>
              <a:gd name="connsiteY8" fmla="*/ 796066 h 1000461"/>
              <a:gd name="connsiteX9" fmla="*/ 783863 w 8084372"/>
              <a:gd name="connsiteY9" fmla="*/ 743648 h 1000461"/>
              <a:gd name="connsiteX10" fmla="*/ 838975 w 8084372"/>
              <a:gd name="connsiteY10" fmla="*/ 735587 h 1000461"/>
              <a:gd name="connsiteX11" fmla="*/ 915502 w 8084372"/>
              <a:gd name="connsiteY11" fmla="*/ 690736 h 1000461"/>
              <a:gd name="connsiteX12" fmla="*/ 1006091 w 8084372"/>
              <a:gd name="connsiteY12" fmla="*/ 674609 h 1000461"/>
              <a:gd name="connsiteX13" fmla="*/ 1116828 w 8084372"/>
              <a:gd name="connsiteY13" fmla="*/ 671029 h 1000461"/>
              <a:gd name="connsiteX14" fmla="*/ 1217179 w 8084372"/>
              <a:gd name="connsiteY14" fmla="*/ 650858 h 1000461"/>
              <a:gd name="connsiteX15" fmla="*/ 1254711 w 8084372"/>
              <a:gd name="connsiteY15" fmla="*/ 603790 h 1000461"/>
              <a:gd name="connsiteX16" fmla="*/ 1405218 w 8084372"/>
              <a:gd name="connsiteY16" fmla="*/ 567803 h 1000461"/>
              <a:gd name="connsiteX17" fmla="*/ 1498082 w 8084372"/>
              <a:gd name="connsiteY17" fmla="*/ 563443 h 1000461"/>
              <a:gd name="connsiteX18" fmla="*/ 1629783 w 8084372"/>
              <a:gd name="connsiteY18" fmla="*/ 521746 h 1000461"/>
              <a:gd name="connsiteX19" fmla="*/ 1640541 w 8084372"/>
              <a:gd name="connsiteY19" fmla="*/ 500230 h 1000461"/>
              <a:gd name="connsiteX20" fmla="*/ 1882588 w 8084372"/>
              <a:gd name="connsiteY20" fmla="*/ 484094 h 1000461"/>
              <a:gd name="connsiteX21" fmla="*/ 1914861 w 8084372"/>
              <a:gd name="connsiteY21" fmla="*/ 462579 h 1000461"/>
              <a:gd name="connsiteX22" fmla="*/ 2071769 w 8084372"/>
              <a:gd name="connsiteY22" fmla="*/ 441054 h 1000461"/>
              <a:gd name="connsiteX23" fmla="*/ 2146150 w 8084372"/>
              <a:gd name="connsiteY23" fmla="*/ 408790 h 1000461"/>
              <a:gd name="connsiteX24" fmla="*/ 2477419 w 8084372"/>
              <a:gd name="connsiteY24" fmla="*/ 352734 h 1000461"/>
              <a:gd name="connsiteX25" fmla="*/ 2630244 w 8084372"/>
              <a:gd name="connsiteY25" fmla="*/ 344245 h 1000461"/>
              <a:gd name="connsiteX26" fmla="*/ 2707917 w 8084372"/>
              <a:gd name="connsiteY26" fmla="*/ 307925 h 1000461"/>
              <a:gd name="connsiteX27" fmla="*/ 3016596 w 8084372"/>
              <a:gd name="connsiteY27" fmla="*/ 299863 h 1000461"/>
              <a:gd name="connsiteX28" fmla="*/ 3065929 w 8084372"/>
              <a:gd name="connsiteY28" fmla="*/ 290456 h 1000461"/>
              <a:gd name="connsiteX29" fmla="*/ 3065929 w 8084372"/>
              <a:gd name="connsiteY29" fmla="*/ 263562 h 1000461"/>
              <a:gd name="connsiteX30" fmla="*/ 3227294 w 8084372"/>
              <a:gd name="connsiteY30" fmla="*/ 247426 h 1000461"/>
              <a:gd name="connsiteX31" fmla="*/ 3232673 w 8084372"/>
              <a:gd name="connsiteY31" fmla="*/ 225910 h 1000461"/>
              <a:gd name="connsiteX32" fmla="*/ 3367143 w 8084372"/>
              <a:gd name="connsiteY32" fmla="*/ 188259 h 1000461"/>
              <a:gd name="connsiteX33" fmla="*/ 3539266 w 8084372"/>
              <a:gd name="connsiteY33" fmla="*/ 161365 h 1000461"/>
              <a:gd name="connsiteX34" fmla="*/ 3560781 w 8084372"/>
              <a:gd name="connsiteY34" fmla="*/ 129092 h 1000461"/>
              <a:gd name="connsiteX35" fmla="*/ 3775934 w 8084372"/>
              <a:gd name="connsiteY35" fmla="*/ 129092 h 1000461"/>
              <a:gd name="connsiteX36" fmla="*/ 3797449 w 8084372"/>
              <a:gd name="connsiteY36" fmla="*/ 112955 h 1000461"/>
              <a:gd name="connsiteX37" fmla="*/ 3883510 w 8084372"/>
              <a:gd name="connsiteY37" fmla="*/ 107576 h 1000461"/>
              <a:gd name="connsiteX38" fmla="*/ 3899647 w 8084372"/>
              <a:gd name="connsiteY38" fmla="*/ 91440 h 1000461"/>
              <a:gd name="connsiteX39" fmla="*/ 3974950 w 8084372"/>
              <a:gd name="connsiteY39" fmla="*/ 91440 h 1000461"/>
              <a:gd name="connsiteX40" fmla="*/ 4007223 w 8084372"/>
              <a:gd name="connsiteY40" fmla="*/ 75303 h 1000461"/>
              <a:gd name="connsiteX41" fmla="*/ 4579560 w 8084372"/>
              <a:gd name="connsiteY41" fmla="*/ 69925 h 1000461"/>
              <a:gd name="connsiteX42" fmla="*/ 4630262 w 8084372"/>
              <a:gd name="connsiteY42" fmla="*/ 38982 h 1000461"/>
              <a:gd name="connsiteX43" fmla="*/ 4900108 w 8084372"/>
              <a:gd name="connsiteY43" fmla="*/ 36745 h 1000461"/>
              <a:gd name="connsiteX44" fmla="*/ 4923435 w 8084372"/>
              <a:gd name="connsiteY44" fmla="*/ 20609 h 1000461"/>
              <a:gd name="connsiteX45" fmla="*/ 5578746 w 8084372"/>
              <a:gd name="connsiteY45" fmla="*/ 19704 h 1000461"/>
              <a:gd name="connsiteX46" fmla="*/ 5603403 w 8084372"/>
              <a:gd name="connsiteY46" fmla="*/ 3567 h 1000461"/>
              <a:gd name="connsiteX47" fmla="*/ 8084372 w 8084372"/>
              <a:gd name="connsiteY47" fmla="*/ 0 h 1000461"/>
              <a:gd name="connsiteX48" fmla="*/ 8084372 w 8084372"/>
              <a:gd name="connsiteY48" fmla="*/ 995082 h 1000461"/>
              <a:gd name="connsiteX49" fmla="*/ 0 w 8084372"/>
              <a:gd name="connsiteY49" fmla="*/ 995082 h 1000461"/>
              <a:gd name="connsiteX50" fmla="*/ 5379 w 8084372"/>
              <a:gd name="connsiteY50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73336 w 8084372"/>
              <a:gd name="connsiteY4" fmla="*/ 911257 h 1000461"/>
              <a:gd name="connsiteX5" fmla="*/ 623943 w 8084372"/>
              <a:gd name="connsiteY5" fmla="*/ 911744 h 1000461"/>
              <a:gd name="connsiteX6" fmla="*/ 681024 w 8084372"/>
              <a:gd name="connsiteY6" fmla="*/ 870055 h 1000461"/>
              <a:gd name="connsiteX7" fmla="*/ 704626 w 8084372"/>
              <a:gd name="connsiteY7" fmla="*/ 796066 h 1000461"/>
              <a:gd name="connsiteX8" fmla="*/ 783863 w 8084372"/>
              <a:gd name="connsiteY8" fmla="*/ 743648 h 1000461"/>
              <a:gd name="connsiteX9" fmla="*/ 838975 w 8084372"/>
              <a:gd name="connsiteY9" fmla="*/ 735587 h 1000461"/>
              <a:gd name="connsiteX10" fmla="*/ 915502 w 8084372"/>
              <a:gd name="connsiteY10" fmla="*/ 690736 h 1000461"/>
              <a:gd name="connsiteX11" fmla="*/ 1006091 w 8084372"/>
              <a:gd name="connsiteY11" fmla="*/ 674609 h 1000461"/>
              <a:gd name="connsiteX12" fmla="*/ 1116828 w 8084372"/>
              <a:gd name="connsiteY12" fmla="*/ 671029 h 1000461"/>
              <a:gd name="connsiteX13" fmla="*/ 1217179 w 8084372"/>
              <a:gd name="connsiteY13" fmla="*/ 650858 h 1000461"/>
              <a:gd name="connsiteX14" fmla="*/ 1254711 w 8084372"/>
              <a:gd name="connsiteY14" fmla="*/ 603790 h 1000461"/>
              <a:gd name="connsiteX15" fmla="*/ 1405218 w 8084372"/>
              <a:gd name="connsiteY15" fmla="*/ 567803 h 1000461"/>
              <a:gd name="connsiteX16" fmla="*/ 1498082 w 8084372"/>
              <a:gd name="connsiteY16" fmla="*/ 563443 h 1000461"/>
              <a:gd name="connsiteX17" fmla="*/ 1629783 w 8084372"/>
              <a:gd name="connsiteY17" fmla="*/ 521746 h 1000461"/>
              <a:gd name="connsiteX18" fmla="*/ 1640541 w 8084372"/>
              <a:gd name="connsiteY18" fmla="*/ 500230 h 1000461"/>
              <a:gd name="connsiteX19" fmla="*/ 1882588 w 8084372"/>
              <a:gd name="connsiteY19" fmla="*/ 484094 h 1000461"/>
              <a:gd name="connsiteX20" fmla="*/ 1914861 w 8084372"/>
              <a:gd name="connsiteY20" fmla="*/ 462579 h 1000461"/>
              <a:gd name="connsiteX21" fmla="*/ 2071769 w 8084372"/>
              <a:gd name="connsiteY21" fmla="*/ 441054 h 1000461"/>
              <a:gd name="connsiteX22" fmla="*/ 2146150 w 8084372"/>
              <a:gd name="connsiteY22" fmla="*/ 408790 h 1000461"/>
              <a:gd name="connsiteX23" fmla="*/ 2477419 w 8084372"/>
              <a:gd name="connsiteY23" fmla="*/ 352734 h 1000461"/>
              <a:gd name="connsiteX24" fmla="*/ 2630244 w 8084372"/>
              <a:gd name="connsiteY24" fmla="*/ 344245 h 1000461"/>
              <a:gd name="connsiteX25" fmla="*/ 2707917 w 8084372"/>
              <a:gd name="connsiteY25" fmla="*/ 307925 h 1000461"/>
              <a:gd name="connsiteX26" fmla="*/ 3016596 w 8084372"/>
              <a:gd name="connsiteY26" fmla="*/ 299863 h 1000461"/>
              <a:gd name="connsiteX27" fmla="*/ 3065929 w 8084372"/>
              <a:gd name="connsiteY27" fmla="*/ 290456 h 1000461"/>
              <a:gd name="connsiteX28" fmla="*/ 3065929 w 8084372"/>
              <a:gd name="connsiteY28" fmla="*/ 263562 h 1000461"/>
              <a:gd name="connsiteX29" fmla="*/ 3227294 w 8084372"/>
              <a:gd name="connsiteY29" fmla="*/ 247426 h 1000461"/>
              <a:gd name="connsiteX30" fmla="*/ 3232673 w 8084372"/>
              <a:gd name="connsiteY30" fmla="*/ 225910 h 1000461"/>
              <a:gd name="connsiteX31" fmla="*/ 3367143 w 8084372"/>
              <a:gd name="connsiteY31" fmla="*/ 188259 h 1000461"/>
              <a:gd name="connsiteX32" fmla="*/ 3539266 w 8084372"/>
              <a:gd name="connsiteY32" fmla="*/ 161365 h 1000461"/>
              <a:gd name="connsiteX33" fmla="*/ 3560781 w 8084372"/>
              <a:gd name="connsiteY33" fmla="*/ 129092 h 1000461"/>
              <a:gd name="connsiteX34" fmla="*/ 3775934 w 8084372"/>
              <a:gd name="connsiteY34" fmla="*/ 129092 h 1000461"/>
              <a:gd name="connsiteX35" fmla="*/ 3797449 w 8084372"/>
              <a:gd name="connsiteY35" fmla="*/ 112955 h 1000461"/>
              <a:gd name="connsiteX36" fmla="*/ 3883510 w 8084372"/>
              <a:gd name="connsiteY36" fmla="*/ 107576 h 1000461"/>
              <a:gd name="connsiteX37" fmla="*/ 3899647 w 8084372"/>
              <a:gd name="connsiteY37" fmla="*/ 91440 h 1000461"/>
              <a:gd name="connsiteX38" fmla="*/ 3974950 w 8084372"/>
              <a:gd name="connsiteY38" fmla="*/ 91440 h 1000461"/>
              <a:gd name="connsiteX39" fmla="*/ 4007223 w 8084372"/>
              <a:gd name="connsiteY39" fmla="*/ 75303 h 1000461"/>
              <a:gd name="connsiteX40" fmla="*/ 4579560 w 8084372"/>
              <a:gd name="connsiteY40" fmla="*/ 69925 h 1000461"/>
              <a:gd name="connsiteX41" fmla="*/ 4630262 w 8084372"/>
              <a:gd name="connsiteY41" fmla="*/ 38982 h 1000461"/>
              <a:gd name="connsiteX42" fmla="*/ 4900108 w 8084372"/>
              <a:gd name="connsiteY42" fmla="*/ 36745 h 1000461"/>
              <a:gd name="connsiteX43" fmla="*/ 4923435 w 8084372"/>
              <a:gd name="connsiteY43" fmla="*/ 20609 h 1000461"/>
              <a:gd name="connsiteX44" fmla="*/ 5578746 w 8084372"/>
              <a:gd name="connsiteY44" fmla="*/ 19704 h 1000461"/>
              <a:gd name="connsiteX45" fmla="*/ 5603403 w 8084372"/>
              <a:gd name="connsiteY45" fmla="*/ 3567 h 1000461"/>
              <a:gd name="connsiteX46" fmla="*/ 8084372 w 8084372"/>
              <a:gd name="connsiteY46" fmla="*/ 0 h 1000461"/>
              <a:gd name="connsiteX47" fmla="*/ 8084372 w 8084372"/>
              <a:gd name="connsiteY47" fmla="*/ 995082 h 1000461"/>
              <a:gd name="connsiteX48" fmla="*/ 0 w 8084372"/>
              <a:gd name="connsiteY48" fmla="*/ 995082 h 1000461"/>
              <a:gd name="connsiteX49" fmla="*/ 5379 w 8084372"/>
              <a:gd name="connsiteY49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80160 w 8084372"/>
              <a:gd name="connsiteY4" fmla="*/ 991988 h 1000461"/>
              <a:gd name="connsiteX5" fmla="*/ 623943 w 8084372"/>
              <a:gd name="connsiteY5" fmla="*/ 911744 h 1000461"/>
              <a:gd name="connsiteX6" fmla="*/ 681024 w 8084372"/>
              <a:gd name="connsiteY6" fmla="*/ 870055 h 1000461"/>
              <a:gd name="connsiteX7" fmla="*/ 704626 w 8084372"/>
              <a:gd name="connsiteY7" fmla="*/ 796066 h 1000461"/>
              <a:gd name="connsiteX8" fmla="*/ 783863 w 8084372"/>
              <a:gd name="connsiteY8" fmla="*/ 743648 h 1000461"/>
              <a:gd name="connsiteX9" fmla="*/ 838975 w 8084372"/>
              <a:gd name="connsiteY9" fmla="*/ 735587 h 1000461"/>
              <a:gd name="connsiteX10" fmla="*/ 915502 w 8084372"/>
              <a:gd name="connsiteY10" fmla="*/ 690736 h 1000461"/>
              <a:gd name="connsiteX11" fmla="*/ 1006091 w 8084372"/>
              <a:gd name="connsiteY11" fmla="*/ 674609 h 1000461"/>
              <a:gd name="connsiteX12" fmla="*/ 1116828 w 8084372"/>
              <a:gd name="connsiteY12" fmla="*/ 671029 h 1000461"/>
              <a:gd name="connsiteX13" fmla="*/ 1217179 w 8084372"/>
              <a:gd name="connsiteY13" fmla="*/ 650858 h 1000461"/>
              <a:gd name="connsiteX14" fmla="*/ 1254711 w 8084372"/>
              <a:gd name="connsiteY14" fmla="*/ 603790 h 1000461"/>
              <a:gd name="connsiteX15" fmla="*/ 1405218 w 8084372"/>
              <a:gd name="connsiteY15" fmla="*/ 567803 h 1000461"/>
              <a:gd name="connsiteX16" fmla="*/ 1498082 w 8084372"/>
              <a:gd name="connsiteY16" fmla="*/ 563443 h 1000461"/>
              <a:gd name="connsiteX17" fmla="*/ 1629783 w 8084372"/>
              <a:gd name="connsiteY17" fmla="*/ 521746 h 1000461"/>
              <a:gd name="connsiteX18" fmla="*/ 1640541 w 8084372"/>
              <a:gd name="connsiteY18" fmla="*/ 500230 h 1000461"/>
              <a:gd name="connsiteX19" fmla="*/ 1882588 w 8084372"/>
              <a:gd name="connsiteY19" fmla="*/ 484094 h 1000461"/>
              <a:gd name="connsiteX20" fmla="*/ 1914861 w 8084372"/>
              <a:gd name="connsiteY20" fmla="*/ 462579 h 1000461"/>
              <a:gd name="connsiteX21" fmla="*/ 2071769 w 8084372"/>
              <a:gd name="connsiteY21" fmla="*/ 441054 h 1000461"/>
              <a:gd name="connsiteX22" fmla="*/ 2146150 w 8084372"/>
              <a:gd name="connsiteY22" fmla="*/ 408790 h 1000461"/>
              <a:gd name="connsiteX23" fmla="*/ 2477419 w 8084372"/>
              <a:gd name="connsiteY23" fmla="*/ 352734 h 1000461"/>
              <a:gd name="connsiteX24" fmla="*/ 2630244 w 8084372"/>
              <a:gd name="connsiteY24" fmla="*/ 344245 h 1000461"/>
              <a:gd name="connsiteX25" fmla="*/ 2707917 w 8084372"/>
              <a:gd name="connsiteY25" fmla="*/ 307925 h 1000461"/>
              <a:gd name="connsiteX26" fmla="*/ 3016596 w 8084372"/>
              <a:gd name="connsiteY26" fmla="*/ 299863 h 1000461"/>
              <a:gd name="connsiteX27" fmla="*/ 3065929 w 8084372"/>
              <a:gd name="connsiteY27" fmla="*/ 290456 h 1000461"/>
              <a:gd name="connsiteX28" fmla="*/ 3065929 w 8084372"/>
              <a:gd name="connsiteY28" fmla="*/ 263562 h 1000461"/>
              <a:gd name="connsiteX29" fmla="*/ 3227294 w 8084372"/>
              <a:gd name="connsiteY29" fmla="*/ 247426 h 1000461"/>
              <a:gd name="connsiteX30" fmla="*/ 3232673 w 8084372"/>
              <a:gd name="connsiteY30" fmla="*/ 225910 h 1000461"/>
              <a:gd name="connsiteX31" fmla="*/ 3367143 w 8084372"/>
              <a:gd name="connsiteY31" fmla="*/ 188259 h 1000461"/>
              <a:gd name="connsiteX32" fmla="*/ 3539266 w 8084372"/>
              <a:gd name="connsiteY32" fmla="*/ 161365 h 1000461"/>
              <a:gd name="connsiteX33" fmla="*/ 3560781 w 8084372"/>
              <a:gd name="connsiteY33" fmla="*/ 129092 h 1000461"/>
              <a:gd name="connsiteX34" fmla="*/ 3775934 w 8084372"/>
              <a:gd name="connsiteY34" fmla="*/ 129092 h 1000461"/>
              <a:gd name="connsiteX35" fmla="*/ 3797449 w 8084372"/>
              <a:gd name="connsiteY35" fmla="*/ 112955 h 1000461"/>
              <a:gd name="connsiteX36" fmla="*/ 3883510 w 8084372"/>
              <a:gd name="connsiteY36" fmla="*/ 107576 h 1000461"/>
              <a:gd name="connsiteX37" fmla="*/ 3899647 w 8084372"/>
              <a:gd name="connsiteY37" fmla="*/ 91440 h 1000461"/>
              <a:gd name="connsiteX38" fmla="*/ 3974950 w 8084372"/>
              <a:gd name="connsiteY38" fmla="*/ 91440 h 1000461"/>
              <a:gd name="connsiteX39" fmla="*/ 4007223 w 8084372"/>
              <a:gd name="connsiteY39" fmla="*/ 75303 h 1000461"/>
              <a:gd name="connsiteX40" fmla="*/ 4579560 w 8084372"/>
              <a:gd name="connsiteY40" fmla="*/ 69925 h 1000461"/>
              <a:gd name="connsiteX41" fmla="*/ 4630262 w 8084372"/>
              <a:gd name="connsiteY41" fmla="*/ 38982 h 1000461"/>
              <a:gd name="connsiteX42" fmla="*/ 4900108 w 8084372"/>
              <a:gd name="connsiteY42" fmla="*/ 36745 h 1000461"/>
              <a:gd name="connsiteX43" fmla="*/ 4923435 w 8084372"/>
              <a:gd name="connsiteY43" fmla="*/ 20609 h 1000461"/>
              <a:gd name="connsiteX44" fmla="*/ 5578746 w 8084372"/>
              <a:gd name="connsiteY44" fmla="*/ 19704 h 1000461"/>
              <a:gd name="connsiteX45" fmla="*/ 5603403 w 8084372"/>
              <a:gd name="connsiteY45" fmla="*/ 3567 h 1000461"/>
              <a:gd name="connsiteX46" fmla="*/ 8084372 w 8084372"/>
              <a:gd name="connsiteY46" fmla="*/ 0 h 1000461"/>
              <a:gd name="connsiteX47" fmla="*/ 8084372 w 8084372"/>
              <a:gd name="connsiteY47" fmla="*/ 995082 h 1000461"/>
              <a:gd name="connsiteX48" fmla="*/ 0 w 8084372"/>
              <a:gd name="connsiteY48" fmla="*/ 995082 h 1000461"/>
              <a:gd name="connsiteX49" fmla="*/ 5379 w 8084372"/>
              <a:gd name="connsiteY49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28108 w 8084372"/>
              <a:gd name="connsiteY3" fmla="*/ 925158 h 1000461"/>
              <a:gd name="connsiteX4" fmla="*/ 490396 w 8084372"/>
              <a:gd name="connsiteY4" fmla="*/ 943549 h 1000461"/>
              <a:gd name="connsiteX5" fmla="*/ 623943 w 8084372"/>
              <a:gd name="connsiteY5" fmla="*/ 911744 h 1000461"/>
              <a:gd name="connsiteX6" fmla="*/ 681024 w 8084372"/>
              <a:gd name="connsiteY6" fmla="*/ 870055 h 1000461"/>
              <a:gd name="connsiteX7" fmla="*/ 704626 w 8084372"/>
              <a:gd name="connsiteY7" fmla="*/ 796066 h 1000461"/>
              <a:gd name="connsiteX8" fmla="*/ 783863 w 8084372"/>
              <a:gd name="connsiteY8" fmla="*/ 743648 h 1000461"/>
              <a:gd name="connsiteX9" fmla="*/ 838975 w 8084372"/>
              <a:gd name="connsiteY9" fmla="*/ 735587 h 1000461"/>
              <a:gd name="connsiteX10" fmla="*/ 915502 w 8084372"/>
              <a:gd name="connsiteY10" fmla="*/ 690736 h 1000461"/>
              <a:gd name="connsiteX11" fmla="*/ 1006091 w 8084372"/>
              <a:gd name="connsiteY11" fmla="*/ 674609 h 1000461"/>
              <a:gd name="connsiteX12" fmla="*/ 1116828 w 8084372"/>
              <a:gd name="connsiteY12" fmla="*/ 671029 h 1000461"/>
              <a:gd name="connsiteX13" fmla="*/ 1217179 w 8084372"/>
              <a:gd name="connsiteY13" fmla="*/ 650858 h 1000461"/>
              <a:gd name="connsiteX14" fmla="*/ 1254711 w 8084372"/>
              <a:gd name="connsiteY14" fmla="*/ 603790 h 1000461"/>
              <a:gd name="connsiteX15" fmla="*/ 1405218 w 8084372"/>
              <a:gd name="connsiteY15" fmla="*/ 567803 h 1000461"/>
              <a:gd name="connsiteX16" fmla="*/ 1498082 w 8084372"/>
              <a:gd name="connsiteY16" fmla="*/ 563443 h 1000461"/>
              <a:gd name="connsiteX17" fmla="*/ 1629783 w 8084372"/>
              <a:gd name="connsiteY17" fmla="*/ 521746 h 1000461"/>
              <a:gd name="connsiteX18" fmla="*/ 1640541 w 8084372"/>
              <a:gd name="connsiteY18" fmla="*/ 500230 h 1000461"/>
              <a:gd name="connsiteX19" fmla="*/ 1882588 w 8084372"/>
              <a:gd name="connsiteY19" fmla="*/ 484094 h 1000461"/>
              <a:gd name="connsiteX20" fmla="*/ 1914861 w 8084372"/>
              <a:gd name="connsiteY20" fmla="*/ 462579 h 1000461"/>
              <a:gd name="connsiteX21" fmla="*/ 2071769 w 8084372"/>
              <a:gd name="connsiteY21" fmla="*/ 441054 h 1000461"/>
              <a:gd name="connsiteX22" fmla="*/ 2146150 w 8084372"/>
              <a:gd name="connsiteY22" fmla="*/ 408790 h 1000461"/>
              <a:gd name="connsiteX23" fmla="*/ 2477419 w 8084372"/>
              <a:gd name="connsiteY23" fmla="*/ 352734 h 1000461"/>
              <a:gd name="connsiteX24" fmla="*/ 2630244 w 8084372"/>
              <a:gd name="connsiteY24" fmla="*/ 344245 h 1000461"/>
              <a:gd name="connsiteX25" fmla="*/ 2707917 w 8084372"/>
              <a:gd name="connsiteY25" fmla="*/ 307925 h 1000461"/>
              <a:gd name="connsiteX26" fmla="*/ 3016596 w 8084372"/>
              <a:gd name="connsiteY26" fmla="*/ 299863 h 1000461"/>
              <a:gd name="connsiteX27" fmla="*/ 3065929 w 8084372"/>
              <a:gd name="connsiteY27" fmla="*/ 290456 h 1000461"/>
              <a:gd name="connsiteX28" fmla="*/ 3065929 w 8084372"/>
              <a:gd name="connsiteY28" fmla="*/ 263562 h 1000461"/>
              <a:gd name="connsiteX29" fmla="*/ 3227294 w 8084372"/>
              <a:gd name="connsiteY29" fmla="*/ 247426 h 1000461"/>
              <a:gd name="connsiteX30" fmla="*/ 3232673 w 8084372"/>
              <a:gd name="connsiteY30" fmla="*/ 225910 h 1000461"/>
              <a:gd name="connsiteX31" fmla="*/ 3367143 w 8084372"/>
              <a:gd name="connsiteY31" fmla="*/ 188259 h 1000461"/>
              <a:gd name="connsiteX32" fmla="*/ 3539266 w 8084372"/>
              <a:gd name="connsiteY32" fmla="*/ 161365 h 1000461"/>
              <a:gd name="connsiteX33" fmla="*/ 3560781 w 8084372"/>
              <a:gd name="connsiteY33" fmla="*/ 129092 h 1000461"/>
              <a:gd name="connsiteX34" fmla="*/ 3775934 w 8084372"/>
              <a:gd name="connsiteY34" fmla="*/ 129092 h 1000461"/>
              <a:gd name="connsiteX35" fmla="*/ 3797449 w 8084372"/>
              <a:gd name="connsiteY35" fmla="*/ 112955 h 1000461"/>
              <a:gd name="connsiteX36" fmla="*/ 3883510 w 8084372"/>
              <a:gd name="connsiteY36" fmla="*/ 107576 h 1000461"/>
              <a:gd name="connsiteX37" fmla="*/ 3899647 w 8084372"/>
              <a:gd name="connsiteY37" fmla="*/ 91440 h 1000461"/>
              <a:gd name="connsiteX38" fmla="*/ 3974950 w 8084372"/>
              <a:gd name="connsiteY38" fmla="*/ 91440 h 1000461"/>
              <a:gd name="connsiteX39" fmla="*/ 4007223 w 8084372"/>
              <a:gd name="connsiteY39" fmla="*/ 75303 h 1000461"/>
              <a:gd name="connsiteX40" fmla="*/ 4579560 w 8084372"/>
              <a:gd name="connsiteY40" fmla="*/ 69925 h 1000461"/>
              <a:gd name="connsiteX41" fmla="*/ 4630262 w 8084372"/>
              <a:gd name="connsiteY41" fmla="*/ 38982 h 1000461"/>
              <a:gd name="connsiteX42" fmla="*/ 4900108 w 8084372"/>
              <a:gd name="connsiteY42" fmla="*/ 36745 h 1000461"/>
              <a:gd name="connsiteX43" fmla="*/ 4923435 w 8084372"/>
              <a:gd name="connsiteY43" fmla="*/ 20609 h 1000461"/>
              <a:gd name="connsiteX44" fmla="*/ 5578746 w 8084372"/>
              <a:gd name="connsiteY44" fmla="*/ 19704 h 1000461"/>
              <a:gd name="connsiteX45" fmla="*/ 5603403 w 8084372"/>
              <a:gd name="connsiteY45" fmla="*/ 3567 h 1000461"/>
              <a:gd name="connsiteX46" fmla="*/ 8084372 w 8084372"/>
              <a:gd name="connsiteY46" fmla="*/ 0 h 1000461"/>
              <a:gd name="connsiteX47" fmla="*/ 8084372 w 8084372"/>
              <a:gd name="connsiteY47" fmla="*/ 995082 h 1000461"/>
              <a:gd name="connsiteX48" fmla="*/ 0 w 8084372"/>
              <a:gd name="connsiteY48" fmla="*/ 995082 h 1000461"/>
              <a:gd name="connsiteX49" fmla="*/ 5379 w 8084372"/>
              <a:gd name="connsiteY49" fmla="*/ 1000461 h 1000461"/>
              <a:gd name="connsiteX0" fmla="*/ 5379 w 8084372"/>
              <a:gd name="connsiteY0" fmla="*/ 1000461 h 1009925"/>
              <a:gd name="connsiteX1" fmla="*/ 263562 w 8084372"/>
              <a:gd name="connsiteY1" fmla="*/ 968188 h 1009925"/>
              <a:gd name="connsiteX2" fmla="*/ 303875 w 8084372"/>
              <a:gd name="connsiteY2" fmla="*/ 956525 h 1009925"/>
              <a:gd name="connsiteX3" fmla="*/ 382699 w 8084372"/>
              <a:gd name="connsiteY3" fmla="*/ 1009925 h 1009925"/>
              <a:gd name="connsiteX4" fmla="*/ 490396 w 8084372"/>
              <a:gd name="connsiteY4" fmla="*/ 943549 h 1009925"/>
              <a:gd name="connsiteX5" fmla="*/ 623943 w 8084372"/>
              <a:gd name="connsiteY5" fmla="*/ 911744 h 1009925"/>
              <a:gd name="connsiteX6" fmla="*/ 681024 w 8084372"/>
              <a:gd name="connsiteY6" fmla="*/ 870055 h 1009925"/>
              <a:gd name="connsiteX7" fmla="*/ 704626 w 8084372"/>
              <a:gd name="connsiteY7" fmla="*/ 796066 h 1009925"/>
              <a:gd name="connsiteX8" fmla="*/ 783863 w 8084372"/>
              <a:gd name="connsiteY8" fmla="*/ 743648 h 1009925"/>
              <a:gd name="connsiteX9" fmla="*/ 838975 w 8084372"/>
              <a:gd name="connsiteY9" fmla="*/ 735587 h 1009925"/>
              <a:gd name="connsiteX10" fmla="*/ 915502 w 8084372"/>
              <a:gd name="connsiteY10" fmla="*/ 690736 h 1009925"/>
              <a:gd name="connsiteX11" fmla="*/ 1006091 w 8084372"/>
              <a:gd name="connsiteY11" fmla="*/ 674609 h 1009925"/>
              <a:gd name="connsiteX12" fmla="*/ 1116828 w 8084372"/>
              <a:gd name="connsiteY12" fmla="*/ 671029 h 1009925"/>
              <a:gd name="connsiteX13" fmla="*/ 1217179 w 8084372"/>
              <a:gd name="connsiteY13" fmla="*/ 650858 h 1009925"/>
              <a:gd name="connsiteX14" fmla="*/ 1254711 w 8084372"/>
              <a:gd name="connsiteY14" fmla="*/ 603790 h 1009925"/>
              <a:gd name="connsiteX15" fmla="*/ 1405218 w 8084372"/>
              <a:gd name="connsiteY15" fmla="*/ 567803 h 1009925"/>
              <a:gd name="connsiteX16" fmla="*/ 1498082 w 8084372"/>
              <a:gd name="connsiteY16" fmla="*/ 563443 h 1009925"/>
              <a:gd name="connsiteX17" fmla="*/ 1629783 w 8084372"/>
              <a:gd name="connsiteY17" fmla="*/ 521746 h 1009925"/>
              <a:gd name="connsiteX18" fmla="*/ 1640541 w 8084372"/>
              <a:gd name="connsiteY18" fmla="*/ 500230 h 1009925"/>
              <a:gd name="connsiteX19" fmla="*/ 1882588 w 8084372"/>
              <a:gd name="connsiteY19" fmla="*/ 484094 h 1009925"/>
              <a:gd name="connsiteX20" fmla="*/ 1914861 w 8084372"/>
              <a:gd name="connsiteY20" fmla="*/ 462579 h 1009925"/>
              <a:gd name="connsiteX21" fmla="*/ 2071769 w 8084372"/>
              <a:gd name="connsiteY21" fmla="*/ 441054 h 1009925"/>
              <a:gd name="connsiteX22" fmla="*/ 2146150 w 8084372"/>
              <a:gd name="connsiteY22" fmla="*/ 408790 h 1009925"/>
              <a:gd name="connsiteX23" fmla="*/ 2477419 w 8084372"/>
              <a:gd name="connsiteY23" fmla="*/ 352734 h 1009925"/>
              <a:gd name="connsiteX24" fmla="*/ 2630244 w 8084372"/>
              <a:gd name="connsiteY24" fmla="*/ 344245 h 1009925"/>
              <a:gd name="connsiteX25" fmla="*/ 2707917 w 8084372"/>
              <a:gd name="connsiteY25" fmla="*/ 307925 h 1009925"/>
              <a:gd name="connsiteX26" fmla="*/ 3016596 w 8084372"/>
              <a:gd name="connsiteY26" fmla="*/ 299863 h 1009925"/>
              <a:gd name="connsiteX27" fmla="*/ 3065929 w 8084372"/>
              <a:gd name="connsiteY27" fmla="*/ 290456 h 1009925"/>
              <a:gd name="connsiteX28" fmla="*/ 3065929 w 8084372"/>
              <a:gd name="connsiteY28" fmla="*/ 263562 h 1009925"/>
              <a:gd name="connsiteX29" fmla="*/ 3227294 w 8084372"/>
              <a:gd name="connsiteY29" fmla="*/ 247426 h 1009925"/>
              <a:gd name="connsiteX30" fmla="*/ 3232673 w 8084372"/>
              <a:gd name="connsiteY30" fmla="*/ 225910 h 1009925"/>
              <a:gd name="connsiteX31" fmla="*/ 3367143 w 8084372"/>
              <a:gd name="connsiteY31" fmla="*/ 188259 h 1009925"/>
              <a:gd name="connsiteX32" fmla="*/ 3539266 w 8084372"/>
              <a:gd name="connsiteY32" fmla="*/ 161365 h 1009925"/>
              <a:gd name="connsiteX33" fmla="*/ 3560781 w 8084372"/>
              <a:gd name="connsiteY33" fmla="*/ 129092 h 1009925"/>
              <a:gd name="connsiteX34" fmla="*/ 3775934 w 8084372"/>
              <a:gd name="connsiteY34" fmla="*/ 129092 h 1009925"/>
              <a:gd name="connsiteX35" fmla="*/ 3797449 w 8084372"/>
              <a:gd name="connsiteY35" fmla="*/ 112955 h 1009925"/>
              <a:gd name="connsiteX36" fmla="*/ 3883510 w 8084372"/>
              <a:gd name="connsiteY36" fmla="*/ 107576 h 1009925"/>
              <a:gd name="connsiteX37" fmla="*/ 3899647 w 8084372"/>
              <a:gd name="connsiteY37" fmla="*/ 91440 h 1009925"/>
              <a:gd name="connsiteX38" fmla="*/ 3974950 w 8084372"/>
              <a:gd name="connsiteY38" fmla="*/ 91440 h 1009925"/>
              <a:gd name="connsiteX39" fmla="*/ 4007223 w 8084372"/>
              <a:gd name="connsiteY39" fmla="*/ 75303 h 1009925"/>
              <a:gd name="connsiteX40" fmla="*/ 4579560 w 8084372"/>
              <a:gd name="connsiteY40" fmla="*/ 69925 h 1009925"/>
              <a:gd name="connsiteX41" fmla="*/ 4630262 w 8084372"/>
              <a:gd name="connsiteY41" fmla="*/ 38982 h 1009925"/>
              <a:gd name="connsiteX42" fmla="*/ 4900108 w 8084372"/>
              <a:gd name="connsiteY42" fmla="*/ 36745 h 1009925"/>
              <a:gd name="connsiteX43" fmla="*/ 4923435 w 8084372"/>
              <a:gd name="connsiteY43" fmla="*/ 20609 h 1009925"/>
              <a:gd name="connsiteX44" fmla="*/ 5578746 w 8084372"/>
              <a:gd name="connsiteY44" fmla="*/ 19704 h 1009925"/>
              <a:gd name="connsiteX45" fmla="*/ 5603403 w 8084372"/>
              <a:gd name="connsiteY45" fmla="*/ 3567 h 1009925"/>
              <a:gd name="connsiteX46" fmla="*/ 8084372 w 8084372"/>
              <a:gd name="connsiteY46" fmla="*/ 0 h 1009925"/>
              <a:gd name="connsiteX47" fmla="*/ 8084372 w 8084372"/>
              <a:gd name="connsiteY47" fmla="*/ 995082 h 1009925"/>
              <a:gd name="connsiteX48" fmla="*/ 0 w 8084372"/>
              <a:gd name="connsiteY48" fmla="*/ 995082 h 1009925"/>
              <a:gd name="connsiteX49" fmla="*/ 5379 w 8084372"/>
              <a:gd name="connsiteY49" fmla="*/ 1000461 h 1009925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03875 w 8084372"/>
              <a:gd name="connsiteY2" fmla="*/ 956525 h 1000461"/>
              <a:gd name="connsiteX3" fmla="*/ 379287 w 8084372"/>
              <a:gd name="connsiteY3" fmla="*/ 981670 h 1000461"/>
              <a:gd name="connsiteX4" fmla="*/ 490396 w 8084372"/>
              <a:gd name="connsiteY4" fmla="*/ 943549 h 1000461"/>
              <a:gd name="connsiteX5" fmla="*/ 623943 w 8084372"/>
              <a:gd name="connsiteY5" fmla="*/ 911744 h 1000461"/>
              <a:gd name="connsiteX6" fmla="*/ 681024 w 8084372"/>
              <a:gd name="connsiteY6" fmla="*/ 870055 h 1000461"/>
              <a:gd name="connsiteX7" fmla="*/ 704626 w 8084372"/>
              <a:gd name="connsiteY7" fmla="*/ 796066 h 1000461"/>
              <a:gd name="connsiteX8" fmla="*/ 783863 w 8084372"/>
              <a:gd name="connsiteY8" fmla="*/ 743648 h 1000461"/>
              <a:gd name="connsiteX9" fmla="*/ 838975 w 8084372"/>
              <a:gd name="connsiteY9" fmla="*/ 735587 h 1000461"/>
              <a:gd name="connsiteX10" fmla="*/ 915502 w 8084372"/>
              <a:gd name="connsiteY10" fmla="*/ 690736 h 1000461"/>
              <a:gd name="connsiteX11" fmla="*/ 1006091 w 8084372"/>
              <a:gd name="connsiteY11" fmla="*/ 674609 h 1000461"/>
              <a:gd name="connsiteX12" fmla="*/ 1116828 w 8084372"/>
              <a:gd name="connsiteY12" fmla="*/ 671029 h 1000461"/>
              <a:gd name="connsiteX13" fmla="*/ 1217179 w 8084372"/>
              <a:gd name="connsiteY13" fmla="*/ 650858 h 1000461"/>
              <a:gd name="connsiteX14" fmla="*/ 1254711 w 8084372"/>
              <a:gd name="connsiteY14" fmla="*/ 603790 h 1000461"/>
              <a:gd name="connsiteX15" fmla="*/ 1405218 w 8084372"/>
              <a:gd name="connsiteY15" fmla="*/ 567803 h 1000461"/>
              <a:gd name="connsiteX16" fmla="*/ 1498082 w 8084372"/>
              <a:gd name="connsiteY16" fmla="*/ 563443 h 1000461"/>
              <a:gd name="connsiteX17" fmla="*/ 1629783 w 8084372"/>
              <a:gd name="connsiteY17" fmla="*/ 521746 h 1000461"/>
              <a:gd name="connsiteX18" fmla="*/ 1640541 w 8084372"/>
              <a:gd name="connsiteY18" fmla="*/ 500230 h 1000461"/>
              <a:gd name="connsiteX19" fmla="*/ 1882588 w 8084372"/>
              <a:gd name="connsiteY19" fmla="*/ 484094 h 1000461"/>
              <a:gd name="connsiteX20" fmla="*/ 1914861 w 8084372"/>
              <a:gd name="connsiteY20" fmla="*/ 462579 h 1000461"/>
              <a:gd name="connsiteX21" fmla="*/ 2071769 w 8084372"/>
              <a:gd name="connsiteY21" fmla="*/ 441054 h 1000461"/>
              <a:gd name="connsiteX22" fmla="*/ 2146150 w 8084372"/>
              <a:gd name="connsiteY22" fmla="*/ 408790 h 1000461"/>
              <a:gd name="connsiteX23" fmla="*/ 2477419 w 8084372"/>
              <a:gd name="connsiteY23" fmla="*/ 352734 h 1000461"/>
              <a:gd name="connsiteX24" fmla="*/ 2630244 w 8084372"/>
              <a:gd name="connsiteY24" fmla="*/ 344245 h 1000461"/>
              <a:gd name="connsiteX25" fmla="*/ 2707917 w 8084372"/>
              <a:gd name="connsiteY25" fmla="*/ 307925 h 1000461"/>
              <a:gd name="connsiteX26" fmla="*/ 3016596 w 8084372"/>
              <a:gd name="connsiteY26" fmla="*/ 299863 h 1000461"/>
              <a:gd name="connsiteX27" fmla="*/ 3065929 w 8084372"/>
              <a:gd name="connsiteY27" fmla="*/ 290456 h 1000461"/>
              <a:gd name="connsiteX28" fmla="*/ 3065929 w 8084372"/>
              <a:gd name="connsiteY28" fmla="*/ 263562 h 1000461"/>
              <a:gd name="connsiteX29" fmla="*/ 3227294 w 8084372"/>
              <a:gd name="connsiteY29" fmla="*/ 247426 h 1000461"/>
              <a:gd name="connsiteX30" fmla="*/ 3232673 w 8084372"/>
              <a:gd name="connsiteY30" fmla="*/ 225910 h 1000461"/>
              <a:gd name="connsiteX31" fmla="*/ 3367143 w 8084372"/>
              <a:gd name="connsiteY31" fmla="*/ 188259 h 1000461"/>
              <a:gd name="connsiteX32" fmla="*/ 3539266 w 8084372"/>
              <a:gd name="connsiteY32" fmla="*/ 161365 h 1000461"/>
              <a:gd name="connsiteX33" fmla="*/ 3560781 w 8084372"/>
              <a:gd name="connsiteY33" fmla="*/ 129092 h 1000461"/>
              <a:gd name="connsiteX34" fmla="*/ 3775934 w 8084372"/>
              <a:gd name="connsiteY34" fmla="*/ 129092 h 1000461"/>
              <a:gd name="connsiteX35" fmla="*/ 3797449 w 8084372"/>
              <a:gd name="connsiteY35" fmla="*/ 112955 h 1000461"/>
              <a:gd name="connsiteX36" fmla="*/ 3883510 w 8084372"/>
              <a:gd name="connsiteY36" fmla="*/ 107576 h 1000461"/>
              <a:gd name="connsiteX37" fmla="*/ 3899647 w 8084372"/>
              <a:gd name="connsiteY37" fmla="*/ 91440 h 1000461"/>
              <a:gd name="connsiteX38" fmla="*/ 3974950 w 8084372"/>
              <a:gd name="connsiteY38" fmla="*/ 91440 h 1000461"/>
              <a:gd name="connsiteX39" fmla="*/ 4007223 w 8084372"/>
              <a:gd name="connsiteY39" fmla="*/ 75303 h 1000461"/>
              <a:gd name="connsiteX40" fmla="*/ 4579560 w 8084372"/>
              <a:gd name="connsiteY40" fmla="*/ 69925 h 1000461"/>
              <a:gd name="connsiteX41" fmla="*/ 4630262 w 8084372"/>
              <a:gd name="connsiteY41" fmla="*/ 38982 h 1000461"/>
              <a:gd name="connsiteX42" fmla="*/ 4900108 w 8084372"/>
              <a:gd name="connsiteY42" fmla="*/ 36745 h 1000461"/>
              <a:gd name="connsiteX43" fmla="*/ 4923435 w 8084372"/>
              <a:gd name="connsiteY43" fmla="*/ 20609 h 1000461"/>
              <a:gd name="connsiteX44" fmla="*/ 5578746 w 8084372"/>
              <a:gd name="connsiteY44" fmla="*/ 19704 h 1000461"/>
              <a:gd name="connsiteX45" fmla="*/ 5603403 w 8084372"/>
              <a:gd name="connsiteY45" fmla="*/ 3567 h 1000461"/>
              <a:gd name="connsiteX46" fmla="*/ 8084372 w 8084372"/>
              <a:gd name="connsiteY46" fmla="*/ 0 h 1000461"/>
              <a:gd name="connsiteX47" fmla="*/ 8084372 w 8084372"/>
              <a:gd name="connsiteY47" fmla="*/ 995082 h 1000461"/>
              <a:gd name="connsiteX48" fmla="*/ 0 w 8084372"/>
              <a:gd name="connsiteY48" fmla="*/ 995082 h 1000461"/>
              <a:gd name="connsiteX49" fmla="*/ 5379 w 8084372"/>
              <a:gd name="connsiteY49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79287 w 8084372"/>
              <a:gd name="connsiteY2" fmla="*/ 981670 h 1000461"/>
              <a:gd name="connsiteX3" fmla="*/ 490396 w 8084372"/>
              <a:gd name="connsiteY3" fmla="*/ 943549 h 1000461"/>
              <a:gd name="connsiteX4" fmla="*/ 623943 w 8084372"/>
              <a:gd name="connsiteY4" fmla="*/ 911744 h 1000461"/>
              <a:gd name="connsiteX5" fmla="*/ 681024 w 8084372"/>
              <a:gd name="connsiteY5" fmla="*/ 870055 h 1000461"/>
              <a:gd name="connsiteX6" fmla="*/ 704626 w 8084372"/>
              <a:gd name="connsiteY6" fmla="*/ 796066 h 1000461"/>
              <a:gd name="connsiteX7" fmla="*/ 783863 w 8084372"/>
              <a:gd name="connsiteY7" fmla="*/ 743648 h 1000461"/>
              <a:gd name="connsiteX8" fmla="*/ 838975 w 8084372"/>
              <a:gd name="connsiteY8" fmla="*/ 735587 h 1000461"/>
              <a:gd name="connsiteX9" fmla="*/ 915502 w 8084372"/>
              <a:gd name="connsiteY9" fmla="*/ 690736 h 1000461"/>
              <a:gd name="connsiteX10" fmla="*/ 1006091 w 8084372"/>
              <a:gd name="connsiteY10" fmla="*/ 674609 h 1000461"/>
              <a:gd name="connsiteX11" fmla="*/ 1116828 w 8084372"/>
              <a:gd name="connsiteY11" fmla="*/ 671029 h 1000461"/>
              <a:gd name="connsiteX12" fmla="*/ 1217179 w 8084372"/>
              <a:gd name="connsiteY12" fmla="*/ 650858 h 1000461"/>
              <a:gd name="connsiteX13" fmla="*/ 1254711 w 8084372"/>
              <a:gd name="connsiteY13" fmla="*/ 603790 h 1000461"/>
              <a:gd name="connsiteX14" fmla="*/ 1405218 w 8084372"/>
              <a:gd name="connsiteY14" fmla="*/ 567803 h 1000461"/>
              <a:gd name="connsiteX15" fmla="*/ 1498082 w 8084372"/>
              <a:gd name="connsiteY15" fmla="*/ 563443 h 1000461"/>
              <a:gd name="connsiteX16" fmla="*/ 1629783 w 8084372"/>
              <a:gd name="connsiteY16" fmla="*/ 521746 h 1000461"/>
              <a:gd name="connsiteX17" fmla="*/ 1640541 w 8084372"/>
              <a:gd name="connsiteY17" fmla="*/ 500230 h 1000461"/>
              <a:gd name="connsiteX18" fmla="*/ 1882588 w 8084372"/>
              <a:gd name="connsiteY18" fmla="*/ 484094 h 1000461"/>
              <a:gd name="connsiteX19" fmla="*/ 1914861 w 8084372"/>
              <a:gd name="connsiteY19" fmla="*/ 462579 h 1000461"/>
              <a:gd name="connsiteX20" fmla="*/ 2071769 w 8084372"/>
              <a:gd name="connsiteY20" fmla="*/ 441054 h 1000461"/>
              <a:gd name="connsiteX21" fmla="*/ 2146150 w 8084372"/>
              <a:gd name="connsiteY21" fmla="*/ 408790 h 1000461"/>
              <a:gd name="connsiteX22" fmla="*/ 2477419 w 8084372"/>
              <a:gd name="connsiteY22" fmla="*/ 352734 h 1000461"/>
              <a:gd name="connsiteX23" fmla="*/ 2630244 w 8084372"/>
              <a:gd name="connsiteY23" fmla="*/ 344245 h 1000461"/>
              <a:gd name="connsiteX24" fmla="*/ 2707917 w 8084372"/>
              <a:gd name="connsiteY24" fmla="*/ 307925 h 1000461"/>
              <a:gd name="connsiteX25" fmla="*/ 3016596 w 8084372"/>
              <a:gd name="connsiteY25" fmla="*/ 299863 h 1000461"/>
              <a:gd name="connsiteX26" fmla="*/ 3065929 w 8084372"/>
              <a:gd name="connsiteY26" fmla="*/ 290456 h 1000461"/>
              <a:gd name="connsiteX27" fmla="*/ 3065929 w 8084372"/>
              <a:gd name="connsiteY27" fmla="*/ 263562 h 1000461"/>
              <a:gd name="connsiteX28" fmla="*/ 3227294 w 8084372"/>
              <a:gd name="connsiteY28" fmla="*/ 247426 h 1000461"/>
              <a:gd name="connsiteX29" fmla="*/ 3232673 w 8084372"/>
              <a:gd name="connsiteY29" fmla="*/ 225910 h 1000461"/>
              <a:gd name="connsiteX30" fmla="*/ 3367143 w 8084372"/>
              <a:gd name="connsiteY30" fmla="*/ 188259 h 1000461"/>
              <a:gd name="connsiteX31" fmla="*/ 3539266 w 8084372"/>
              <a:gd name="connsiteY31" fmla="*/ 161365 h 1000461"/>
              <a:gd name="connsiteX32" fmla="*/ 3560781 w 8084372"/>
              <a:gd name="connsiteY32" fmla="*/ 129092 h 1000461"/>
              <a:gd name="connsiteX33" fmla="*/ 3775934 w 8084372"/>
              <a:gd name="connsiteY33" fmla="*/ 129092 h 1000461"/>
              <a:gd name="connsiteX34" fmla="*/ 3797449 w 8084372"/>
              <a:gd name="connsiteY34" fmla="*/ 112955 h 1000461"/>
              <a:gd name="connsiteX35" fmla="*/ 3883510 w 8084372"/>
              <a:gd name="connsiteY35" fmla="*/ 107576 h 1000461"/>
              <a:gd name="connsiteX36" fmla="*/ 3899647 w 8084372"/>
              <a:gd name="connsiteY36" fmla="*/ 91440 h 1000461"/>
              <a:gd name="connsiteX37" fmla="*/ 3974950 w 8084372"/>
              <a:gd name="connsiteY37" fmla="*/ 91440 h 1000461"/>
              <a:gd name="connsiteX38" fmla="*/ 4007223 w 8084372"/>
              <a:gd name="connsiteY38" fmla="*/ 75303 h 1000461"/>
              <a:gd name="connsiteX39" fmla="*/ 4579560 w 8084372"/>
              <a:gd name="connsiteY39" fmla="*/ 69925 h 1000461"/>
              <a:gd name="connsiteX40" fmla="*/ 4630262 w 8084372"/>
              <a:gd name="connsiteY40" fmla="*/ 38982 h 1000461"/>
              <a:gd name="connsiteX41" fmla="*/ 4900108 w 8084372"/>
              <a:gd name="connsiteY41" fmla="*/ 36745 h 1000461"/>
              <a:gd name="connsiteX42" fmla="*/ 4923435 w 8084372"/>
              <a:gd name="connsiteY42" fmla="*/ 20609 h 1000461"/>
              <a:gd name="connsiteX43" fmla="*/ 5578746 w 8084372"/>
              <a:gd name="connsiteY43" fmla="*/ 19704 h 1000461"/>
              <a:gd name="connsiteX44" fmla="*/ 5603403 w 8084372"/>
              <a:gd name="connsiteY44" fmla="*/ 3567 h 1000461"/>
              <a:gd name="connsiteX45" fmla="*/ 8084372 w 8084372"/>
              <a:gd name="connsiteY45" fmla="*/ 0 h 1000461"/>
              <a:gd name="connsiteX46" fmla="*/ 8084372 w 8084372"/>
              <a:gd name="connsiteY46" fmla="*/ 995082 h 1000461"/>
              <a:gd name="connsiteX47" fmla="*/ 0 w 8084372"/>
              <a:gd name="connsiteY47" fmla="*/ 995082 h 1000461"/>
              <a:gd name="connsiteX48" fmla="*/ 5379 w 8084372"/>
              <a:gd name="connsiteY48" fmla="*/ 1000461 h 1000461"/>
              <a:gd name="connsiteX0" fmla="*/ 5379 w 8084372"/>
              <a:gd name="connsiteY0" fmla="*/ 1000461 h 1000461"/>
              <a:gd name="connsiteX1" fmla="*/ 263562 w 8084372"/>
              <a:gd name="connsiteY1" fmla="*/ 968188 h 1000461"/>
              <a:gd name="connsiteX2" fmla="*/ 379287 w 8084372"/>
              <a:gd name="connsiteY2" fmla="*/ 981670 h 1000461"/>
              <a:gd name="connsiteX3" fmla="*/ 490396 w 8084372"/>
              <a:gd name="connsiteY3" fmla="*/ 943549 h 1000461"/>
              <a:gd name="connsiteX4" fmla="*/ 623943 w 8084372"/>
              <a:gd name="connsiteY4" fmla="*/ 911744 h 1000461"/>
              <a:gd name="connsiteX5" fmla="*/ 681024 w 8084372"/>
              <a:gd name="connsiteY5" fmla="*/ 870055 h 1000461"/>
              <a:gd name="connsiteX6" fmla="*/ 704626 w 8084372"/>
              <a:gd name="connsiteY6" fmla="*/ 796066 h 1000461"/>
              <a:gd name="connsiteX7" fmla="*/ 783863 w 8084372"/>
              <a:gd name="connsiteY7" fmla="*/ 743648 h 1000461"/>
              <a:gd name="connsiteX8" fmla="*/ 838975 w 8084372"/>
              <a:gd name="connsiteY8" fmla="*/ 735587 h 1000461"/>
              <a:gd name="connsiteX9" fmla="*/ 915502 w 8084372"/>
              <a:gd name="connsiteY9" fmla="*/ 690736 h 1000461"/>
              <a:gd name="connsiteX10" fmla="*/ 1006091 w 8084372"/>
              <a:gd name="connsiteY10" fmla="*/ 674609 h 1000461"/>
              <a:gd name="connsiteX11" fmla="*/ 1116828 w 8084372"/>
              <a:gd name="connsiteY11" fmla="*/ 671029 h 1000461"/>
              <a:gd name="connsiteX12" fmla="*/ 1217179 w 8084372"/>
              <a:gd name="connsiteY12" fmla="*/ 650858 h 1000461"/>
              <a:gd name="connsiteX13" fmla="*/ 1254711 w 8084372"/>
              <a:gd name="connsiteY13" fmla="*/ 603790 h 1000461"/>
              <a:gd name="connsiteX14" fmla="*/ 1405218 w 8084372"/>
              <a:gd name="connsiteY14" fmla="*/ 567803 h 1000461"/>
              <a:gd name="connsiteX15" fmla="*/ 1498082 w 8084372"/>
              <a:gd name="connsiteY15" fmla="*/ 563443 h 1000461"/>
              <a:gd name="connsiteX16" fmla="*/ 1629783 w 8084372"/>
              <a:gd name="connsiteY16" fmla="*/ 521746 h 1000461"/>
              <a:gd name="connsiteX17" fmla="*/ 1640541 w 8084372"/>
              <a:gd name="connsiteY17" fmla="*/ 500230 h 1000461"/>
              <a:gd name="connsiteX18" fmla="*/ 1882588 w 8084372"/>
              <a:gd name="connsiteY18" fmla="*/ 484094 h 1000461"/>
              <a:gd name="connsiteX19" fmla="*/ 1914861 w 8084372"/>
              <a:gd name="connsiteY19" fmla="*/ 462579 h 1000461"/>
              <a:gd name="connsiteX20" fmla="*/ 2071769 w 8084372"/>
              <a:gd name="connsiteY20" fmla="*/ 441054 h 1000461"/>
              <a:gd name="connsiteX21" fmla="*/ 2146150 w 8084372"/>
              <a:gd name="connsiteY21" fmla="*/ 408790 h 1000461"/>
              <a:gd name="connsiteX22" fmla="*/ 2477419 w 8084372"/>
              <a:gd name="connsiteY22" fmla="*/ 352734 h 1000461"/>
              <a:gd name="connsiteX23" fmla="*/ 2630244 w 8084372"/>
              <a:gd name="connsiteY23" fmla="*/ 344245 h 1000461"/>
              <a:gd name="connsiteX24" fmla="*/ 2707917 w 8084372"/>
              <a:gd name="connsiteY24" fmla="*/ 307925 h 1000461"/>
              <a:gd name="connsiteX25" fmla="*/ 3016596 w 8084372"/>
              <a:gd name="connsiteY25" fmla="*/ 299863 h 1000461"/>
              <a:gd name="connsiteX26" fmla="*/ 3065929 w 8084372"/>
              <a:gd name="connsiteY26" fmla="*/ 290456 h 1000461"/>
              <a:gd name="connsiteX27" fmla="*/ 3065929 w 8084372"/>
              <a:gd name="connsiteY27" fmla="*/ 263562 h 1000461"/>
              <a:gd name="connsiteX28" fmla="*/ 3227294 w 8084372"/>
              <a:gd name="connsiteY28" fmla="*/ 247426 h 1000461"/>
              <a:gd name="connsiteX29" fmla="*/ 3232673 w 8084372"/>
              <a:gd name="connsiteY29" fmla="*/ 225910 h 1000461"/>
              <a:gd name="connsiteX30" fmla="*/ 3367143 w 8084372"/>
              <a:gd name="connsiteY30" fmla="*/ 188259 h 1000461"/>
              <a:gd name="connsiteX31" fmla="*/ 3539266 w 8084372"/>
              <a:gd name="connsiteY31" fmla="*/ 161365 h 1000461"/>
              <a:gd name="connsiteX32" fmla="*/ 3560781 w 8084372"/>
              <a:gd name="connsiteY32" fmla="*/ 129092 h 1000461"/>
              <a:gd name="connsiteX33" fmla="*/ 3775934 w 8084372"/>
              <a:gd name="connsiteY33" fmla="*/ 129092 h 1000461"/>
              <a:gd name="connsiteX34" fmla="*/ 3797449 w 8084372"/>
              <a:gd name="connsiteY34" fmla="*/ 112955 h 1000461"/>
              <a:gd name="connsiteX35" fmla="*/ 3883510 w 8084372"/>
              <a:gd name="connsiteY35" fmla="*/ 107576 h 1000461"/>
              <a:gd name="connsiteX36" fmla="*/ 3899647 w 8084372"/>
              <a:gd name="connsiteY36" fmla="*/ 91440 h 1000461"/>
              <a:gd name="connsiteX37" fmla="*/ 3974950 w 8084372"/>
              <a:gd name="connsiteY37" fmla="*/ 91440 h 1000461"/>
              <a:gd name="connsiteX38" fmla="*/ 4007223 w 8084372"/>
              <a:gd name="connsiteY38" fmla="*/ 75303 h 1000461"/>
              <a:gd name="connsiteX39" fmla="*/ 4579560 w 8084372"/>
              <a:gd name="connsiteY39" fmla="*/ 69925 h 1000461"/>
              <a:gd name="connsiteX40" fmla="*/ 4630262 w 8084372"/>
              <a:gd name="connsiteY40" fmla="*/ 38982 h 1000461"/>
              <a:gd name="connsiteX41" fmla="*/ 4900108 w 8084372"/>
              <a:gd name="connsiteY41" fmla="*/ 36745 h 1000461"/>
              <a:gd name="connsiteX42" fmla="*/ 4923435 w 8084372"/>
              <a:gd name="connsiteY42" fmla="*/ 20609 h 1000461"/>
              <a:gd name="connsiteX43" fmla="*/ 5578746 w 8084372"/>
              <a:gd name="connsiteY43" fmla="*/ 19704 h 1000461"/>
              <a:gd name="connsiteX44" fmla="*/ 5603403 w 8084372"/>
              <a:gd name="connsiteY44" fmla="*/ 3567 h 1000461"/>
              <a:gd name="connsiteX45" fmla="*/ 8084372 w 8084372"/>
              <a:gd name="connsiteY45" fmla="*/ 0 h 1000461"/>
              <a:gd name="connsiteX46" fmla="*/ 8084372 w 8084372"/>
              <a:gd name="connsiteY46" fmla="*/ 995082 h 1000461"/>
              <a:gd name="connsiteX47" fmla="*/ 0 w 8084372"/>
              <a:gd name="connsiteY47" fmla="*/ 995082 h 1000461"/>
              <a:gd name="connsiteX48" fmla="*/ 5379 w 8084372"/>
              <a:gd name="connsiteY48" fmla="*/ 1000461 h 1000461"/>
              <a:gd name="connsiteX0" fmla="*/ 5379 w 8084372"/>
              <a:gd name="connsiteY0" fmla="*/ 1000461 h 1000461"/>
              <a:gd name="connsiteX1" fmla="*/ 379287 w 8084372"/>
              <a:gd name="connsiteY1" fmla="*/ 981670 h 1000461"/>
              <a:gd name="connsiteX2" fmla="*/ 490396 w 8084372"/>
              <a:gd name="connsiteY2" fmla="*/ 943549 h 1000461"/>
              <a:gd name="connsiteX3" fmla="*/ 623943 w 8084372"/>
              <a:gd name="connsiteY3" fmla="*/ 911744 h 1000461"/>
              <a:gd name="connsiteX4" fmla="*/ 681024 w 8084372"/>
              <a:gd name="connsiteY4" fmla="*/ 870055 h 1000461"/>
              <a:gd name="connsiteX5" fmla="*/ 704626 w 8084372"/>
              <a:gd name="connsiteY5" fmla="*/ 796066 h 1000461"/>
              <a:gd name="connsiteX6" fmla="*/ 783863 w 8084372"/>
              <a:gd name="connsiteY6" fmla="*/ 743648 h 1000461"/>
              <a:gd name="connsiteX7" fmla="*/ 838975 w 8084372"/>
              <a:gd name="connsiteY7" fmla="*/ 735587 h 1000461"/>
              <a:gd name="connsiteX8" fmla="*/ 915502 w 8084372"/>
              <a:gd name="connsiteY8" fmla="*/ 690736 h 1000461"/>
              <a:gd name="connsiteX9" fmla="*/ 1006091 w 8084372"/>
              <a:gd name="connsiteY9" fmla="*/ 674609 h 1000461"/>
              <a:gd name="connsiteX10" fmla="*/ 1116828 w 8084372"/>
              <a:gd name="connsiteY10" fmla="*/ 671029 h 1000461"/>
              <a:gd name="connsiteX11" fmla="*/ 1217179 w 8084372"/>
              <a:gd name="connsiteY11" fmla="*/ 650858 h 1000461"/>
              <a:gd name="connsiteX12" fmla="*/ 1254711 w 8084372"/>
              <a:gd name="connsiteY12" fmla="*/ 603790 h 1000461"/>
              <a:gd name="connsiteX13" fmla="*/ 1405218 w 8084372"/>
              <a:gd name="connsiteY13" fmla="*/ 567803 h 1000461"/>
              <a:gd name="connsiteX14" fmla="*/ 1498082 w 8084372"/>
              <a:gd name="connsiteY14" fmla="*/ 563443 h 1000461"/>
              <a:gd name="connsiteX15" fmla="*/ 1629783 w 8084372"/>
              <a:gd name="connsiteY15" fmla="*/ 521746 h 1000461"/>
              <a:gd name="connsiteX16" fmla="*/ 1640541 w 8084372"/>
              <a:gd name="connsiteY16" fmla="*/ 500230 h 1000461"/>
              <a:gd name="connsiteX17" fmla="*/ 1882588 w 8084372"/>
              <a:gd name="connsiteY17" fmla="*/ 484094 h 1000461"/>
              <a:gd name="connsiteX18" fmla="*/ 1914861 w 8084372"/>
              <a:gd name="connsiteY18" fmla="*/ 462579 h 1000461"/>
              <a:gd name="connsiteX19" fmla="*/ 2071769 w 8084372"/>
              <a:gd name="connsiteY19" fmla="*/ 441054 h 1000461"/>
              <a:gd name="connsiteX20" fmla="*/ 2146150 w 8084372"/>
              <a:gd name="connsiteY20" fmla="*/ 408790 h 1000461"/>
              <a:gd name="connsiteX21" fmla="*/ 2477419 w 8084372"/>
              <a:gd name="connsiteY21" fmla="*/ 352734 h 1000461"/>
              <a:gd name="connsiteX22" fmla="*/ 2630244 w 8084372"/>
              <a:gd name="connsiteY22" fmla="*/ 344245 h 1000461"/>
              <a:gd name="connsiteX23" fmla="*/ 2707917 w 8084372"/>
              <a:gd name="connsiteY23" fmla="*/ 307925 h 1000461"/>
              <a:gd name="connsiteX24" fmla="*/ 3016596 w 8084372"/>
              <a:gd name="connsiteY24" fmla="*/ 299863 h 1000461"/>
              <a:gd name="connsiteX25" fmla="*/ 3065929 w 8084372"/>
              <a:gd name="connsiteY25" fmla="*/ 290456 h 1000461"/>
              <a:gd name="connsiteX26" fmla="*/ 3065929 w 8084372"/>
              <a:gd name="connsiteY26" fmla="*/ 263562 h 1000461"/>
              <a:gd name="connsiteX27" fmla="*/ 3227294 w 8084372"/>
              <a:gd name="connsiteY27" fmla="*/ 247426 h 1000461"/>
              <a:gd name="connsiteX28" fmla="*/ 3232673 w 8084372"/>
              <a:gd name="connsiteY28" fmla="*/ 225910 h 1000461"/>
              <a:gd name="connsiteX29" fmla="*/ 3367143 w 8084372"/>
              <a:gd name="connsiteY29" fmla="*/ 188259 h 1000461"/>
              <a:gd name="connsiteX30" fmla="*/ 3539266 w 8084372"/>
              <a:gd name="connsiteY30" fmla="*/ 161365 h 1000461"/>
              <a:gd name="connsiteX31" fmla="*/ 3560781 w 8084372"/>
              <a:gd name="connsiteY31" fmla="*/ 129092 h 1000461"/>
              <a:gd name="connsiteX32" fmla="*/ 3775934 w 8084372"/>
              <a:gd name="connsiteY32" fmla="*/ 129092 h 1000461"/>
              <a:gd name="connsiteX33" fmla="*/ 3797449 w 8084372"/>
              <a:gd name="connsiteY33" fmla="*/ 112955 h 1000461"/>
              <a:gd name="connsiteX34" fmla="*/ 3883510 w 8084372"/>
              <a:gd name="connsiteY34" fmla="*/ 107576 h 1000461"/>
              <a:gd name="connsiteX35" fmla="*/ 3899647 w 8084372"/>
              <a:gd name="connsiteY35" fmla="*/ 91440 h 1000461"/>
              <a:gd name="connsiteX36" fmla="*/ 3974950 w 8084372"/>
              <a:gd name="connsiteY36" fmla="*/ 91440 h 1000461"/>
              <a:gd name="connsiteX37" fmla="*/ 4007223 w 8084372"/>
              <a:gd name="connsiteY37" fmla="*/ 75303 h 1000461"/>
              <a:gd name="connsiteX38" fmla="*/ 4579560 w 8084372"/>
              <a:gd name="connsiteY38" fmla="*/ 69925 h 1000461"/>
              <a:gd name="connsiteX39" fmla="*/ 4630262 w 8084372"/>
              <a:gd name="connsiteY39" fmla="*/ 38982 h 1000461"/>
              <a:gd name="connsiteX40" fmla="*/ 4900108 w 8084372"/>
              <a:gd name="connsiteY40" fmla="*/ 36745 h 1000461"/>
              <a:gd name="connsiteX41" fmla="*/ 4923435 w 8084372"/>
              <a:gd name="connsiteY41" fmla="*/ 20609 h 1000461"/>
              <a:gd name="connsiteX42" fmla="*/ 5578746 w 8084372"/>
              <a:gd name="connsiteY42" fmla="*/ 19704 h 1000461"/>
              <a:gd name="connsiteX43" fmla="*/ 5603403 w 8084372"/>
              <a:gd name="connsiteY43" fmla="*/ 3567 h 1000461"/>
              <a:gd name="connsiteX44" fmla="*/ 8084372 w 8084372"/>
              <a:gd name="connsiteY44" fmla="*/ 0 h 1000461"/>
              <a:gd name="connsiteX45" fmla="*/ 8084372 w 8084372"/>
              <a:gd name="connsiteY45" fmla="*/ 995082 h 1000461"/>
              <a:gd name="connsiteX46" fmla="*/ 0 w 8084372"/>
              <a:gd name="connsiteY46" fmla="*/ 995082 h 1000461"/>
              <a:gd name="connsiteX47" fmla="*/ 5379 w 8084372"/>
              <a:gd name="connsiteY47" fmla="*/ 1000461 h 1000461"/>
              <a:gd name="connsiteX0" fmla="*/ 268098 w 8084372"/>
              <a:gd name="connsiteY0" fmla="*/ 992388 h 995082"/>
              <a:gd name="connsiteX1" fmla="*/ 379287 w 8084372"/>
              <a:gd name="connsiteY1" fmla="*/ 981670 h 995082"/>
              <a:gd name="connsiteX2" fmla="*/ 490396 w 8084372"/>
              <a:gd name="connsiteY2" fmla="*/ 943549 h 995082"/>
              <a:gd name="connsiteX3" fmla="*/ 623943 w 8084372"/>
              <a:gd name="connsiteY3" fmla="*/ 911744 h 995082"/>
              <a:gd name="connsiteX4" fmla="*/ 681024 w 8084372"/>
              <a:gd name="connsiteY4" fmla="*/ 870055 h 995082"/>
              <a:gd name="connsiteX5" fmla="*/ 704626 w 8084372"/>
              <a:gd name="connsiteY5" fmla="*/ 796066 h 995082"/>
              <a:gd name="connsiteX6" fmla="*/ 783863 w 8084372"/>
              <a:gd name="connsiteY6" fmla="*/ 743648 h 995082"/>
              <a:gd name="connsiteX7" fmla="*/ 838975 w 8084372"/>
              <a:gd name="connsiteY7" fmla="*/ 735587 h 995082"/>
              <a:gd name="connsiteX8" fmla="*/ 915502 w 8084372"/>
              <a:gd name="connsiteY8" fmla="*/ 690736 h 995082"/>
              <a:gd name="connsiteX9" fmla="*/ 1006091 w 8084372"/>
              <a:gd name="connsiteY9" fmla="*/ 674609 h 995082"/>
              <a:gd name="connsiteX10" fmla="*/ 1116828 w 8084372"/>
              <a:gd name="connsiteY10" fmla="*/ 671029 h 995082"/>
              <a:gd name="connsiteX11" fmla="*/ 1217179 w 8084372"/>
              <a:gd name="connsiteY11" fmla="*/ 650858 h 995082"/>
              <a:gd name="connsiteX12" fmla="*/ 1254711 w 8084372"/>
              <a:gd name="connsiteY12" fmla="*/ 603790 h 995082"/>
              <a:gd name="connsiteX13" fmla="*/ 1405218 w 8084372"/>
              <a:gd name="connsiteY13" fmla="*/ 567803 h 995082"/>
              <a:gd name="connsiteX14" fmla="*/ 1498082 w 8084372"/>
              <a:gd name="connsiteY14" fmla="*/ 563443 h 995082"/>
              <a:gd name="connsiteX15" fmla="*/ 1629783 w 8084372"/>
              <a:gd name="connsiteY15" fmla="*/ 521746 h 995082"/>
              <a:gd name="connsiteX16" fmla="*/ 1640541 w 8084372"/>
              <a:gd name="connsiteY16" fmla="*/ 500230 h 995082"/>
              <a:gd name="connsiteX17" fmla="*/ 1882588 w 8084372"/>
              <a:gd name="connsiteY17" fmla="*/ 484094 h 995082"/>
              <a:gd name="connsiteX18" fmla="*/ 1914861 w 8084372"/>
              <a:gd name="connsiteY18" fmla="*/ 462579 h 995082"/>
              <a:gd name="connsiteX19" fmla="*/ 2071769 w 8084372"/>
              <a:gd name="connsiteY19" fmla="*/ 441054 h 995082"/>
              <a:gd name="connsiteX20" fmla="*/ 2146150 w 8084372"/>
              <a:gd name="connsiteY20" fmla="*/ 408790 h 995082"/>
              <a:gd name="connsiteX21" fmla="*/ 2477419 w 8084372"/>
              <a:gd name="connsiteY21" fmla="*/ 352734 h 995082"/>
              <a:gd name="connsiteX22" fmla="*/ 2630244 w 8084372"/>
              <a:gd name="connsiteY22" fmla="*/ 344245 h 995082"/>
              <a:gd name="connsiteX23" fmla="*/ 2707917 w 8084372"/>
              <a:gd name="connsiteY23" fmla="*/ 307925 h 995082"/>
              <a:gd name="connsiteX24" fmla="*/ 3016596 w 8084372"/>
              <a:gd name="connsiteY24" fmla="*/ 299863 h 995082"/>
              <a:gd name="connsiteX25" fmla="*/ 3065929 w 8084372"/>
              <a:gd name="connsiteY25" fmla="*/ 290456 h 995082"/>
              <a:gd name="connsiteX26" fmla="*/ 3065929 w 8084372"/>
              <a:gd name="connsiteY26" fmla="*/ 263562 h 995082"/>
              <a:gd name="connsiteX27" fmla="*/ 3227294 w 8084372"/>
              <a:gd name="connsiteY27" fmla="*/ 247426 h 995082"/>
              <a:gd name="connsiteX28" fmla="*/ 3232673 w 8084372"/>
              <a:gd name="connsiteY28" fmla="*/ 225910 h 995082"/>
              <a:gd name="connsiteX29" fmla="*/ 3367143 w 8084372"/>
              <a:gd name="connsiteY29" fmla="*/ 188259 h 995082"/>
              <a:gd name="connsiteX30" fmla="*/ 3539266 w 8084372"/>
              <a:gd name="connsiteY30" fmla="*/ 161365 h 995082"/>
              <a:gd name="connsiteX31" fmla="*/ 3560781 w 8084372"/>
              <a:gd name="connsiteY31" fmla="*/ 129092 h 995082"/>
              <a:gd name="connsiteX32" fmla="*/ 3775934 w 8084372"/>
              <a:gd name="connsiteY32" fmla="*/ 129092 h 995082"/>
              <a:gd name="connsiteX33" fmla="*/ 3797449 w 8084372"/>
              <a:gd name="connsiteY33" fmla="*/ 112955 h 995082"/>
              <a:gd name="connsiteX34" fmla="*/ 3883510 w 8084372"/>
              <a:gd name="connsiteY34" fmla="*/ 107576 h 995082"/>
              <a:gd name="connsiteX35" fmla="*/ 3899647 w 8084372"/>
              <a:gd name="connsiteY35" fmla="*/ 91440 h 995082"/>
              <a:gd name="connsiteX36" fmla="*/ 3974950 w 8084372"/>
              <a:gd name="connsiteY36" fmla="*/ 91440 h 995082"/>
              <a:gd name="connsiteX37" fmla="*/ 4007223 w 8084372"/>
              <a:gd name="connsiteY37" fmla="*/ 75303 h 995082"/>
              <a:gd name="connsiteX38" fmla="*/ 4579560 w 8084372"/>
              <a:gd name="connsiteY38" fmla="*/ 69925 h 995082"/>
              <a:gd name="connsiteX39" fmla="*/ 4630262 w 8084372"/>
              <a:gd name="connsiteY39" fmla="*/ 38982 h 995082"/>
              <a:gd name="connsiteX40" fmla="*/ 4900108 w 8084372"/>
              <a:gd name="connsiteY40" fmla="*/ 36745 h 995082"/>
              <a:gd name="connsiteX41" fmla="*/ 4923435 w 8084372"/>
              <a:gd name="connsiteY41" fmla="*/ 20609 h 995082"/>
              <a:gd name="connsiteX42" fmla="*/ 5578746 w 8084372"/>
              <a:gd name="connsiteY42" fmla="*/ 19704 h 995082"/>
              <a:gd name="connsiteX43" fmla="*/ 5603403 w 8084372"/>
              <a:gd name="connsiteY43" fmla="*/ 3567 h 995082"/>
              <a:gd name="connsiteX44" fmla="*/ 8084372 w 8084372"/>
              <a:gd name="connsiteY44" fmla="*/ 0 h 995082"/>
              <a:gd name="connsiteX45" fmla="*/ 8084372 w 8084372"/>
              <a:gd name="connsiteY45" fmla="*/ 995082 h 995082"/>
              <a:gd name="connsiteX46" fmla="*/ 0 w 8084372"/>
              <a:gd name="connsiteY46" fmla="*/ 995082 h 995082"/>
              <a:gd name="connsiteX47" fmla="*/ 268098 w 8084372"/>
              <a:gd name="connsiteY47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48498 w 7816274"/>
              <a:gd name="connsiteY24" fmla="*/ 299863 h 995082"/>
              <a:gd name="connsiteX25" fmla="*/ 2797831 w 7816274"/>
              <a:gd name="connsiteY25" fmla="*/ 290456 h 995082"/>
              <a:gd name="connsiteX26" fmla="*/ 2797831 w 7816274"/>
              <a:gd name="connsiteY26" fmla="*/ 263562 h 995082"/>
              <a:gd name="connsiteX27" fmla="*/ 2959196 w 7816274"/>
              <a:gd name="connsiteY27" fmla="*/ 247426 h 995082"/>
              <a:gd name="connsiteX28" fmla="*/ 2964575 w 7816274"/>
              <a:gd name="connsiteY28" fmla="*/ 225910 h 995082"/>
              <a:gd name="connsiteX29" fmla="*/ 3099045 w 7816274"/>
              <a:gd name="connsiteY29" fmla="*/ 188259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39761 w 7816274"/>
              <a:gd name="connsiteY24" fmla="*/ 359445 h 995082"/>
              <a:gd name="connsiteX25" fmla="*/ 2797831 w 7816274"/>
              <a:gd name="connsiteY25" fmla="*/ 290456 h 995082"/>
              <a:gd name="connsiteX26" fmla="*/ 2797831 w 7816274"/>
              <a:gd name="connsiteY26" fmla="*/ 263562 h 995082"/>
              <a:gd name="connsiteX27" fmla="*/ 2959196 w 7816274"/>
              <a:gd name="connsiteY27" fmla="*/ 247426 h 995082"/>
              <a:gd name="connsiteX28" fmla="*/ 2964575 w 7816274"/>
              <a:gd name="connsiteY28" fmla="*/ 225910 h 995082"/>
              <a:gd name="connsiteX29" fmla="*/ 3099045 w 7816274"/>
              <a:gd name="connsiteY29" fmla="*/ 188259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39761 w 7816274"/>
              <a:gd name="connsiteY24" fmla="*/ 340825 h 995082"/>
              <a:gd name="connsiteX25" fmla="*/ 2797831 w 7816274"/>
              <a:gd name="connsiteY25" fmla="*/ 290456 h 995082"/>
              <a:gd name="connsiteX26" fmla="*/ 2797831 w 7816274"/>
              <a:gd name="connsiteY26" fmla="*/ 263562 h 995082"/>
              <a:gd name="connsiteX27" fmla="*/ 2959196 w 7816274"/>
              <a:gd name="connsiteY27" fmla="*/ 247426 h 995082"/>
              <a:gd name="connsiteX28" fmla="*/ 2964575 w 7816274"/>
              <a:gd name="connsiteY28" fmla="*/ 225910 h 995082"/>
              <a:gd name="connsiteX29" fmla="*/ 3099045 w 7816274"/>
              <a:gd name="connsiteY29" fmla="*/ 188259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39761 w 7816274"/>
              <a:gd name="connsiteY24" fmla="*/ 340825 h 995082"/>
              <a:gd name="connsiteX25" fmla="*/ 2800743 w 7816274"/>
              <a:gd name="connsiteY25" fmla="*/ 323971 h 995082"/>
              <a:gd name="connsiteX26" fmla="*/ 2797831 w 7816274"/>
              <a:gd name="connsiteY26" fmla="*/ 263562 h 995082"/>
              <a:gd name="connsiteX27" fmla="*/ 2959196 w 7816274"/>
              <a:gd name="connsiteY27" fmla="*/ 247426 h 995082"/>
              <a:gd name="connsiteX28" fmla="*/ 2964575 w 7816274"/>
              <a:gd name="connsiteY28" fmla="*/ 225910 h 995082"/>
              <a:gd name="connsiteX29" fmla="*/ 3099045 w 7816274"/>
              <a:gd name="connsiteY29" fmla="*/ 188259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39761 w 7816274"/>
              <a:gd name="connsiteY24" fmla="*/ 340825 h 995082"/>
              <a:gd name="connsiteX25" fmla="*/ 2800743 w 7816274"/>
              <a:gd name="connsiteY25" fmla="*/ 323971 h 995082"/>
              <a:gd name="connsiteX26" fmla="*/ 2824040 w 7816274"/>
              <a:gd name="connsiteY26" fmla="*/ 289629 h 995082"/>
              <a:gd name="connsiteX27" fmla="*/ 2959196 w 7816274"/>
              <a:gd name="connsiteY27" fmla="*/ 247426 h 995082"/>
              <a:gd name="connsiteX28" fmla="*/ 2964575 w 7816274"/>
              <a:gd name="connsiteY28" fmla="*/ 225910 h 995082"/>
              <a:gd name="connsiteX29" fmla="*/ 3099045 w 7816274"/>
              <a:gd name="connsiteY29" fmla="*/ 188259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39761 w 7816274"/>
              <a:gd name="connsiteY24" fmla="*/ 340825 h 995082"/>
              <a:gd name="connsiteX25" fmla="*/ 2800743 w 7816274"/>
              <a:gd name="connsiteY25" fmla="*/ 323971 h 995082"/>
              <a:gd name="connsiteX26" fmla="*/ 2856073 w 7816274"/>
              <a:gd name="connsiteY26" fmla="*/ 326867 h 995082"/>
              <a:gd name="connsiteX27" fmla="*/ 2959196 w 7816274"/>
              <a:gd name="connsiteY27" fmla="*/ 247426 h 995082"/>
              <a:gd name="connsiteX28" fmla="*/ 2964575 w 7816274"/>
              <a:gd name="connsiteY28" fmla="*/ 225910 h 995082"/>
              <a:gd name="connsiteX29" fmla="*/ 3099045 w 7816274"/>
              <a:gd name="connsiteY29" fmla="*/ 188259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39761 w 7816274"/>
              <a:gd name="connsiteY24" fmla="*/ 340825 h 995082"/>
              <a:gd name="connsiteX25" fmla="*/ 2800743 w 7816274"/>
              <a:gd name="connsiteY25" fmla="*/ 323971 h 995082"/>
              <a:gd name="connsiteX26" fmla="*/ 2856073 w 7816274"/>
              <a:gd name="connsiteY26" fmla="*/ 297076 h 995082"/>
              <a:gd name="connsiteX27" fmla="*/ 2959196 w 7816274"/>
              <a:gd name="connsiteY27" fmla="*/ 247426 h 995082"/>
              <a:gd name="connsiteX28" fmla="*/ 2964575 w 7816274"/>
              <a:gd name="connsiteY28" fmla="*/ 225910 h 995082"/>
              <a:gd name="connsiteX29" fmla="*/ 3099045 w 7816274"/>
              <a:gd name="connsiteY29" fmla="*/ 188259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39761 w 7816274"/>
              <a:gd name="connsiteY24" fmla="*/ 340825 h 995082"/>
              <a:gd name="connsiteX25" fmla="*/ 2800743 w 7816274"/>
              <a:gd name="connsiteY25" fmla="*/ 323971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2964575 w 7816274"/>
              <a:gd name="connsiteY28" fmla="*/ 225910 h 995082"/>
              <a:gd name="connsiteX29" fmla="*/ 3099045 w 7816274"/>
              <a:gd name="connsiteY29" fmla="*/ 188259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39761 w 7816274"/>
              <a:gd name="connsiteY24" fmla="*/ 340825 h 995082"/>
              <a:gd name="connsiteX25" fmla="*/ 2800743 w 7816274"/>
              <a:gd name="connsiteY25" fmla="*/ 323971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4081 w 7816274"/>
              <a:gd name="connsiteY28" fmla="*/ 270596 h 995082"/>
              <a:gd name="connsiteX29" fmla="*/ 3099045 w 7816274"/>
              <a:gd name="connsiteY29" fmla="*/ 188259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39761 w 7816274"/>
              <a:gd name="connsiteY24" fmla="*/ 340825 h 995082"/>
              <a:gd name="connsiteX25" fmla="*/ 2800743 w 7816274"/>
              <a:gd name="connsiteY25" fmla="*/ 323971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4081 w 7816274"/>
              <a:gd name="connsiteY28" fmla="*/ 270596 h 995082"/>
              <a:gd name="connsiteX29" fmla="*/ 3107782 w 7816274"/>
              <a:gd name="connsiteY29" fmla="*/ 240392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39761 w 7816274"/>
              <a:gd name="connsiteY24" fmla="*/ 340825 h 995082"/>
              <a:gd name="connsiteX25" fmla="*/ 2800743 w 7816274"/>
              <a:gd name="connsiteY25" fmla="*/ 323971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4081 w 7816274"/>
              <a:gd name="connsiteY28" fmla="*/ 270596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39819 w 7816274"/>
              <a:gd name="connsiteY23" fmla="*/ 307925 h 995082"/>
              <a:gd name="connsiteX24" fmla="*/ 2739761 w 7816274"/>
              <a:gd name="connsiteY24" fmla="*/ 340825 h 995082"/>
              <a:gd name="connsiteX25" fmla="*/ 2800743 w 7816274"/>
              <a:gd name="connsiteY25" fmla="*/ 323971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442731 w 7816274"/>
              <a:gd name="connsiteY23" fmla="*/ 360060 h 995082"/>
              <a:gd name="connsiteX24" fmla="*/ 2739761 w 7816274"/>
              <a:gd name="connsiteY24" fmla="*/ 340825 h 995082"/>
              <a:gd name="connsiteX25" fmla="*/ 2800743 w 7816274"/>
              <a:gd name="connsiteY25" fmla="*/ 323971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518446 w 7816274"/>
              <a:gd name="connsiteY23" fmla="*/ 337716 h 995082"/>
              <a:gd name="connsiteX24" fmla="*/ 2739761 w 7816274"/>
              <a:gd name="connsiteY24" fmla="*/ 340825 h 995082"/>
              <a:gd name="connsiteX25" fmla="*/ 2800743 w 7816274"/>
              <a:gd name="connsiteY25" fmla="*/ 323971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23971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62146 w 7816274"/>
              <a:gd name="connsiteY22" fmla="*/ 344245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12798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209321 w 7816274"/>
              <a:gd name="connsiteY21" fmla="*/ 352734 h 995082"/>
              <a:gd name="connsiteX22" fmla="*/ 2359234 w 7816274"/>
              <a:gd name="connsiteY22" fmla="*/ 377760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12798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194761 w 7816274"/>
              <a:gd name="connsiteY21" fmla="*/ 427211 h 995082"/>
              <a:gd name="connsiteX22" fmla="*/ 2359234 w 7816274"/>
              <a:gd name="connsiteY22" fmla="*/ 377760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12798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78052 w 7816274"/>
              <a:gd name="connsiteY20" fmla="*/ 408790 h 995082"/>
              <a:gd name="connsiteX21" fmla="*/ 2186024 w 7816274"/>
              <a:gd name="connsiteY21" fmla="*/ 401143 h 995082"/>
              <a:gd name="connsiteX22" fmla="*/ 2359234 w 7816274"/>
              <a:gd name="connsiteY22" fmla="*/ 377760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12798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901349 w 7816274"/>
              <a:gd name="connsiteY20" fmla="*/ 464647 h 995082"/>
              <a:gd name="connsiteX21" fmla="*/ 2186024 w 7816274"/>
              <a:gd name="connsiteY21" fmla="*/ 401143 h 995082"/>
              <a:gd name="connsiteX22" fmla="*/ 2359234 w 7816274"/>
              <a:gd name="connsiteY22" fmla="*/ 377760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12798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803671 w 7816274"/>
              <a:gd name="connsiteY19" fmla="*/ 441054 h 995082"/>
              <a:gd name="connsiteX20" fmla="*/ 1886789 w 7816274"/>
              <a:gd name="connsiteY20" fmla="*/ 446029 h 995082"/>
              <a:gd name="connsiteX21" fmla="*/ 2186024 w 7816274"/>
              <a:gd name="connsiteY21" fmla="*/ 401143 h 995082"/>
              <a:gd name="connsiteX22" fmla="*/ 2359234 w 7816274"/>
              <a:gd name="connsiteY22" fmla="*/ 377760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12798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46763 w 7816274"/>
              <a:gd name="connsiteY18" fmla="*/ 462579 h 995082"/>
              <a:gd name="connsiteX19" fmla="*/ 1786198 w 7816274"/>
              <a:gd name="connsiteY19" fmla="*/ 504359 h 995082"/>
              <a:gd name="connsiteX20" fmla="*/ 1886789 w 7816274"/>
              <a:gd name="connsiteY20" fmla="*/ 446029 h 995082"/>
              <a:gd name="connsiteX21" fmla="*/ 2186024 w 7816274"/>
              <a:gd name="connsiteY21" fmla="*/ 401143 h 995082"/>
              <a:gd name="connsiteX22" fmla="*/ 2359234 w 7816274"/>
              <a:gd name="connsiteY22" fmla="*/ 377760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12798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52587 w 7816274"/>
              <a:gd name="connsiteY18" fmla="*/ 544505 h 995082"/>
              <a:gd name="connsiteX19" fmla="*/ 1786198 w 7816274"/>
              <a:gd name="connsiteY19" fmla="*/ 504359 h 995082"/>
              <a:gd name="connsiteX20" fmla="*/ 1886789 w 7816274"/>
              <a:gd name="connsiteY20" fmla="*/ 446029 h 995082"/>
              <a:gd name="connsiteX21" fmla="*/ 2186024 w 7816274"/>
              <a:gd name="connsiteY21" fmla="*/ 401143 h 995082"/>
              <a:gd name="connsiteX22" fmla="*/ 2359234 w 7816274"/>
              <a:gd name="connsiteY22" fmla="*/ 377760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12798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614490 w 7816274"/>
              <a:gd name="connsiteY17" fmla="*/ 484094 h 995082"/>
              <a:gd name="connsiteX18" fmla="*/ 1652587 w 7816274"/>
              <a:gd name="connsiteY18" fmla="*/ 510990 h 995082"/>
              <a:gd name="connsiteX19" fmla="*/ 1786198 w 7816274"/>
              <a:gd name="connsiteY19" fmla="*/ 504359 h 995082"/>
              <a:gd name="connsiteX20" fmla="*/ 1886789 w 7816274"/>
              <a:gd name="connsiteY20" fmla="*/ 446029 h 995082"/>
              <a:gd name="connsiteX21" fmla="*/ 2186024 w 7816274"/>
              <a:gd name="connsiteY21" fmla="*/ 401143 h 995082"/>
              <a:gd name="connsiteX22" fmla="*/ 2359234 w 7816274"/>
              <a:gd name="connsiteY22" fmla="*/ 377760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12798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532952 w 7816274"/>
              <a:gd name="connsiteY17" fmla="*/ 562295 h 995082"/>
              <a:gd name="connsiteX18" fmla="*/ 1652587 w 7816274"/>
              <a:gd name="connsiteY18" fmla="*/ 510990 h 995082"/>
              <a:gd name="connsiteX19" fmla="*/ 1786198 w 7816274"/>
              <a:gd name="connsiteY19" fmla="*/ 504359 h 995082"/>
              <a:gd name="connsiteX20" fmla="*/ 1886789 w 7816274"/>
              <a:gd name="connsiteY20" fmla="*/ 446029 h 995082"/>
              <a:gd name="connsiteX21" fmla="*/ 2186024 w 7816274"/>
              <a:gd name="connsiteY21" fmla="*/ 401143 h 995082"/>
              <a:gd name="connsiteX22" fmla="*/ 2359234 w 7816274"/>
              <a:gd name="connsiteY22" fmla="*/ 377760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12798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372443 w 7816274"/>
              <a:gd name="connsiteY16" fmla="*/ 500230 h 995082"/>
              <a:gd name="connsiteX17" fmla="*/ 1524215 w 7816274"/>
              <a:gd name="connsiteY17" fmla="*/ 532504 h 995082"/>
              <a:gd name="connsiteX18" fmla="*/ 1652587 w 7816274"/>
              <a:gd name="connsiteY18" fmla="*/ 510990 h 995082"/>
              <a:gd name="connsiteX19" fmla="*/ 1786198 w 7816274"/>
              <a:gd name="connsiteY19" fmla="*/ 504359 h 995082"/>
              <a:gd name="connsiteX20" fmla="*/ 1886789 w 7816274"/>
              <a:gd name="connsiteY20" fmla="*/ 446029 h 995082"/>
              <a:gd name="connsiteX21" fmla="*/ 2186024 w 7816274"/>
              <a:gd name="connsiteY21" fmla="*/ 401143 h 995082"/>
              <a:gd name="connsiteX22" fmla="*/ 2359234 w 7816274"/>
              <a:gd name="connsiteY22" fmla="*/ 377760 h 995082"/>
              <a:gd name="connsiteX23" fmla="*/ 2518446 w 7816274"/>
              <a:gd name="connsiteY23" fmla="*/ 337716 h 995082"/>
              <a:gd name="connsiteX24" fmla="*/ 2728113 w 7816274"/>
              <a:gd name="connsiteY24" fmla="*/ 322206 h 995082"/>
              <a:gd name="connsiteX25" fmla="*/ 2800743 w 7816274"/>
              <a:gd name="connsiteY25" fmla="*/ 312798 h 995082"/>
              <a:gd name="connsiteX26" fmla="*/ 2856073 w 7816274"/>
              <a:gd name="connsiteY26" fmla="*/ 297076 h 995082"/>
              <a:gd name="connsiteX27" fmla="*/ 2979580 w 7816274"/>
              <a:gd name="connsiteY27" fmla="*/ 269769 h 995082"/>
              <a:gd name="connsiteX28" fmla="*/ 3019905 w 7816274"/>
              <a:gd name="connsiteY28" fmla="*/ 255701 h 995082"/>
              <a:gd name="connsiteX29" fmla="*/ 3107782 w 7816274"/>
              <a:gd name="connsiteY29" fmla="*/ 232944 h 995082"/>
              <a:gd name="connsiteX30" fmla="*/ 3271168 w 7816274"/>
              <a:gd name="connsiteY30" fmla="*/ 161365 h 995082"/>
              <a:gd name="connsiteX31" fmla="*/ 3292683 w 7816274"/>
              <a:gd name="connsiteY31" fmla="*/ 129092 h 995082"/>
              <a:gd name="connsiteX32" fmla="*/ 3507836 w 7816274"/>
              <a:gd name="connsiteY32" fmla="*/ 129092 h 995082"/>
              <a:gd name="connsiteX33" fmla="*/ 3529351 w 7816274"/>
              <a:gd name="connsiteY33" fmla="*/ 112955 h 995082"/>
              <a:gd name="connsiteX34" fmla="*/ 3615412 w 7816274"/>
              <a:gd name="connsiteY34" fmla="*/ 107576 h 995082"/>
              <a:gd name="connsiteX35" fmla="*/ 3631549 w 7816274"/>
              <a:gd name="connsiteY35" fmla="*/ 91440 h 995082"/>
              <a:gd name="connsiteX36" fmla="*/ 3706852 w 7816274"/>
              <a:gd name="connsiteY36" fmla="*/ 91440 h 995082"/>
              <a:gd name="connsiteX37" fmla="*/ 3739125 w 7816274"/>
              <a:gd name="connsiteY37" fmla="*/ 75303 h 995082"/>
              <a:gd name="connsiteX38" fmla="*/ 4311462 w 7816274"/>
              <a:gd name="connsiteY38" fmla="*/ 69925 h 995082"/>
              <a:gd name="connsiteX39" fmla="*/ 4362164 w 7816274"/>
              <a:gd name="connsiteY39" fmla="*/ 38982 h 995082"/>
              <a:gd name="connsiteX40" fmla="*/ 4632010 w 7816274"/>
              <a:gd name="connsiteY40" fmla="*/ 36745 h 995082"/>
              <a:gd name="connsiteX41" fmla="*/ 4655337 w 7816274"/>
              <a:gd name="connsiteY41" fmla="*/ 20609 h 995082"/>
              <a:gd name="connsiteX42" fmla="*/ 5310648 w 7816274"/>
              <a:gd name="connsiteY42" fmla="*/ 19704 h 995082"/>
              <a:gd name="connsiteX43" fmla="*/ 5335305 w 7816274"/>
              <a:gd name="connsiteY43" fmla="*/ 3567 h 995082"/>
              <a:gd name="connsiteX44" fmla="*/ 7816274 w 7816274"/>
              <a:gd name="connsiteY44" fmla="*/ 0 h 995082"/>
              <a:gd name="connsiteX45" fmla="*/ 7816274 w 7816274"/>
              <a:gd name="connsiteY45" fmla="*/ 995082 h 995082"/>
              <a:gd name="connsiteX46" fmla="*/ 0 w 7816274"/>
              <a:gd name="connsiteY46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61685 w 7816274"/>
              <a:gd name="connsiteY15" fmla="*/ 521746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79158 w 7816274"/>
              <a:gd name="connsiteY15" fmla="*/ 596223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29984 w 7816274"/>
              <a:gd name="connsiteY14" fmla="*/ 563443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37120 w 7816274"/>
              <a:gd name="connsiteY13" fmla="*/ 567803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42944 w 7816274"/>
              <a:gd name="connsiteY13" fmla="*/ 634832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86613 w 7816274"/>
              <a:gd name="connsiteY12" fmla="*/ 603790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650858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9081 w 7816274"/>
              <a:gd name="connsiteY11" fmla="*/ 706715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671029 h 995082"/>
              <a:gd name="connsiteX11" fmla="*/ 940345 w 7816274"/>
              <a:gd name="connsiteY11" fmla="*/ 691821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719439 h 995082"/>
              <a:gd name="connsiteX11" fmla="*/ 940345 w 7816274"/>
              <a:gd name="connsiteY11" fmla="*/ 691821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674609 h 995082"/>
              <a:gd name="connsiteX10" fmla="*/ 848730 w 7816274"/>
              <a:gd name="connsiteY10" fmla="*/ 708267 h 995082"/>
              <a:gd name="connsiteX11" fmla="*/ 940345 w 7816274"/>
              <a:gd name="connsiteY11" fmla="*/ 691821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690736 h 995082"/>
              <a:gd name="connsiteX9" fmla="*/ 737993 w 7816274"/>
              <a:gd name="connsiteY9" fmla="*/ 711847 h 995082"/>
              <a:gd name="connsiteX10" fmla="*/ 848730 w 7816274"/>
              <a:gd name="connsiteY10" fmla="*/ 708267 h 995082"/>
              <a:gd name="connsiteX11" fmla="*/ 940345 w 7816274"/>
              <a:gd name="connsiteY11" fmla="*/ 691821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47404 w 7816274"/>
              <a:gd name="connsiteY8" fmla="*/ 739146 h 995082"/>
              <a:gd name="connsiteX9" fmla="*/ 737993 w 7816274"/>
              <a:gd name="connsiteY9" fmla="*/ 711847 h 995082"/>
              <a:gd name="connsiteX10" fmla="*/ 848730 w 7816274"/>
              <a:gd name="connsiteY10" fmla="*/ 708267 h 995082"/>
              <a:gd name="connsiteX11" fmla="*/ 940345 w 7816274"/>
              <a:gd name="connsiteY11" fmla="*/ 691821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50316 w 7816274"/>
              <a:gd name="connsiteY8" fmla="*/ 735422 h 995082"/>
              <a:gd name="connsiteX9" fmla="*/ 737993 w 7816274"/>
              <a:gd name="connsiteY9" fmla="*/ 711847 h 995082"/>
              <a:gd name="connsiteX10" fmla="*/ 848730 w 7816274"/>
              <a:gd name="connsiteY10" fmla="*/ 708267 h 995082"/>
              <a:gd name="connsiteX11" fmla="*/ 940345 w 7816274"/>
              <a:gd name="connsiteY11" fmla="*/ 691821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0877 w 7816274"/>
              <a:gd name="connsiteY7" fmla="*/ 735587 h 995082"/>
              <a:gd name="connsiteX8" fmla="*/ 650316 w 7816274"/>
              <a:gd name="connsiteY8" fmla="*/ 735422 h 995082"/>
              <a:gd name="connsiteX9" fmla="*/ 705960 w 7816274"/>
              <a:gd name="connsiteY9" fmla="*/ 711847 h 995082"/>
              <a:gd name="connsiteX10" fmla="*/ 848730 w 7816274"/>
              <a:gd name="connsiteY10" fmla="*/ 708267 h 995082"/>
              <a:gd name="connsiteX11" fmla="*/ 940345 w 7816274"/>
              <a:gd name="connsiteY11" fmla="*/ 691821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3789 w 7816274"/>
              <a:gd name="connsiteY7" fmla="*/ 780274 h 995082"/>
              <a:gd name="connsiteX8" fmla="*/ 650316 w 7816274"/>
              <a:gd name="connsiteY8" fmla="*/ 735422 h 995082"/>
              <a:gd name="connsiteX9" fmla="*/ 705960 w 7816274"/>
              <a:gd name="connsiteY9" fmla="*/ 711847 h 995082"/>
              <a:gd name="connsiteX10" fmla="*/ 848730 w 7816274"/>
              <a:gd name="connsiteY10" fmla="*/ 708267 h 995082"/>
              <a:gd name="connsiteX11" fmla="*/ 940345 w 7816274"/>
              <a:gd name="connsiteY11" fmla="*/ 691821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15765 w 7816274"/>
              <a:gd name="connsiteY6" fmla="*/ 743648 h 995082"/>
              <a:gd name="connsiteX7" fmla="*/ 573789 w 7816274"/>
              <a:gd name="connsiteY7" fmla="*/ 765378 h 995082"/>
              <a:gd name="connsiteX8" fmla="*/ 650316 w 7816274"/>
              <a:gd name="connsiteY8" fmla="*/ 735422 h 995082"/>
              <a:gd name="connsiteX9" fmla="*/ 705960 w 7816274"/>
              <a:gd name="connsiteY9" fmla="*/ 711847 h 995082"/>
              <a:gd name="connsiteX10" fmla="*/ 848730 w 7816274"/>
              <a:gd name="connsiteY10" fmla="*/ 708267 h 995082"/>
              <a:gd name="connsiteX11" fmla="*/ 940345 w 7816274"/>
              <a:gd name="connsiteY11" fmla="*/ 691821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21589 w 7816274"/>
              <a:gd name="connsiteY6" fmla="*/ 765992 h 995082"/>
              <a:gd name="connsiteX7" fmla="*/ 573789 w 7816274"/>
              <a:gd name="connsiteY7" fmla="*/ 765378 h 995082"/>
              <a:gd name="connsiteX8" fmla="*/ 650316 w 7816274"/>
              <a:gd name="connsiteY8" fmla="*/ 735422 h 995082"/>
              <a:gd name="connsiteX9" fmla="*/ 705960 w 7816274"/>
              <a:gd name="connsiteY9" fmla="*/ 711847 h 995082"/>
              <a:gd name="connsiteX10" fmla="*/ 848730 w 7816274"/>
              <a:gd name="connsiteY10" fmla="*/ 708267 h 995082"/>
              <a:gd name="connsiteX11" fmla="*/ 940345 w 7816274"/>
              <a:gd name="connsiteY11" fmla="*/ 691821 h 995082"/>
              <a:gd name="connsiteX12" fmla="*/ 998262 w 7816274"/>
              <a:gd name="connsiteY12" fmla="*/ 644752 h 995082"/>
              <a:gd name="connsiteX13" fmla="*/ 1140032 w 7816274"/>
              <a:gd name="connsiteY13" fmla="*/ 619937 h 995082"/>
              <a:gd name="connsiteX14" fmla="*/ 1238720 w 7816274"/>
              <a:gd name="connsiteY14" fmla="*/ 611854 h 995082"/>
              <a:gd name="connsiteX15" fmla="*/ 1370421 w 7816274"/>
              <a:gd name="connsiteY15" fmla="*/ 558984 h 995082"/>
              <a:gd name="connsiteX16" fmla="*/ 1524215 w 7816274"/>
              <a:gd name="connsiteY16" fmla="*/ 532504 h 995082"/>
              <a:gd name="connsiteX17" fmla="*/ 1652587 w 7816274"/>
              <a:gd name="connsiteY17" fmla="*/ 510990 h 995082"/>
              <a:gd name="connsiteX18" fmla="*/ 1786198 w 7816274"/>
              <a:gd name="connsiteY18" fmla="*/ 504359 h 995082"/>
              <a:gd name="connsiteX19" fmla="*/ 1886789 w 7816274"/>
              <a:gd name="connsiteY19" fmla="*/ 446029 h 995082"/>
              <a:gd name="connsiteX20" fmla="*/ 2186024 w 7816274"/>
              <a:gd name="connsiteY20" fmla="*/ 401143 h 995082"/>
              <a:gd name="connsiteX21" fmla="*/ 2359234 w 7816274"/>
              <a:gd name="connsiteY21" fmla="*/ 377760 h 995082"/>
              <a:gd name="connsiteX22" fmla="*/ 2518446 w 7816274"/>
              <a:gd name="connsiteY22" fmla="*/ 337716 h 995082"/>
              <a:gd name="connsiteX23" fmla="*/ 2728113 w 7816274"/>
              <a:gd name="connsiteY23" fmla="*/ 322206 h 995082"/>
              <a:gd name="connsiteX24" fmla="*/ 2800743 w 7816274"/>
              <a:gd name="connsiteY24" fmla="*/ 312798 h 995082"/>
              <a:gd name="connsiteX25" fmla="*/ 2856073 w 7816274"/>
              <a:gd name="connsiteY25" fmla="*/ 297076 h 995082"/>
              <a:gd name="connsiteX26" fmla="*/ 2979580 w 7816274"/>
              <a:gd name="connsiteY26" fmla="*/ 269769 h 995082"/>
              <a:gd name="connsiteX27" fmla="*/ 3019905 w 7816274"/>
              <a:gd name="connsiteY27" fmla="*/ 255701 h 995082"/>
              <a:gd name="connsiteX28" fmla="*/ 3107782 w 7816274"/>
              <a:gd name="connsiteY28" fmla="*/ 232944 h 995082"/>
              <a:gd name="connsiteX29" fmla="*/ 3271168 w 7816274"/>
              <a:gd name="connsiteY29" fmla="*/ 161365 h 995082"/>
              <a:gd name="connsiteX30" fmla="*/ 3292683 w 7816274"/>
              <a:gd name="connsiteY30" fmla="*/ 129092 h 995082"/>
              <a:gd name="connsiteX31" fmla="*/ 3507836 w 7816274"/>
              <a:gd name="connsiteY31" fmla="*/ 129092 h 995082"/>
              <a:gd name="connsiteX32" fmla="*/ 3529351 w 7816274"/>
              <a:gd name="connsiteY32" fmla="*/ 112955 h 995082"/>
              <a:gd name="connsiteX33" fmla="*/ 3615412 w 7816274"/>
              <a:gd name="connsiteY33" fmla="*/ 107576 h 995082"/>
              <a:gd name="connsiteX34" fmla="*/ 3631549 w 7816274"/>
              <a:gd name="connsiteY34" fmla="*/ 91440 h 995082"/>
              <a:gd name="connsiteX35" fmla="*/ 3706852 w 7816274"/>
              <a:gd name="connsiteY35" fmla="*/ 91440 h 995082"/>
              <a:gd name="connsiteX36" fmla="*/ 3739125 w 7816274"/>
              <a:gd name="connsiteY36" fmla="*/ 75303 h 995082"/>
              <a:gd name="connsiteX37" fmla="*/ 4311462 w 7816274"/>
              <a:gd name="connsiteY37" fmla="*/ 69925 h 995082"/>
              <a:gd name="connsiteX38" fmla="*/ 4362164 w 7816274"/>
              <a:gd name="connsiteY38" fmla="*/ 38982 h 995082"/>
              <a:gd name="connsiteX39" fmla="*/ 4632010 w 7816274"/>
              <a:gd name="connsiteY39" fmla="*/ 36745 h 995082"/>
              <a:gd name="connsiteX40" fmla="*/ 4655337 w 7816274"/>
              <a:gd name="connsiteY40" fmla="*/ 20609 h 995082"/>
              <a:gd name="connsiteX41" fmla="*/ 5310648 w 7816274"/>
              <a:gd name="connsiteY41" fmla="*/ 19704 h 995082"/>
              <a:gd name="connsiteX42" fmla="*/ 5335305 w 7816274"/>
              <a:gd name="connsiteY42" fmla="*/ 3567 h 995082"/>
              <a:gd name="connsiteX43" fmla="*/ 7816274 w 7816274"/>
              <a:gd name="connsiteY43" fmla="*/ 0 h 995082"/>
              <a:gd name="connsiteX44" fmla="*/ 7816274 w 7816274"/>
              <a:gd name="connsiteY44" fmla="*/ 995082 h 995082"/>
              <a:gd name="connsiteX45" fmla="*/ 0 w 7816274"/>
              <a:gd name="connsiteY45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36528 w 7816274"/>
              <a:gd name="connsiteY5" fmla="*/ 796066 h 995082"/>
              <a:gd name="connsiteX6" fmla="*/ 573789 w 7816274"/>
              <a:gd name="connsiteY6" fmla="*/ 765378 h 995082"/>
              <a:gd name="connsiteX7" fmla="*/ 650316 w 7816274"/>
              <a:gd name="connsiteY7" fmla="*/ 735422 h 995082"/>
              <a:gd name="connsiteX8" fmla="*/ 705960 w 7816274"/>
              <a:gd name="connsiteY8" fmla="*/ 711847 h 995082"/>
              <a:gd name="connsiteX9" fmla="*/ 848730 w 7816274"/>
              <a:gd name="connsiteY9" fmla="*/ 708267 h 995082"/>
              <a:gd name="connsiteX10" fmla="*/ 940345 w 7816274"/>
              <a:gd name="connsiteY10" fmla="*/ 691821 h 995082"/>
              <a:gd name="connsiteX11" fmla="*/ 998262 w 7816274"/>
              <a:gd name="connsiteY11" fmla="*/ 644752 h 995082"/>
              <a:gd name="connsiteX12" fmla="*/ 1140032 w 7816274"/>
              <a:gd name="connsiteY12" fmla="*/ 619937 h 995082"/>
              <a:gd name="connsiteX13" fmla="*/ 1238720 w 7816274"/>
              <a:gd name="connsiteY13" fmla="*/ 611854 h 995082"/>
              <a:gd name="connsiteX14" fmla="*/ 1370421 w 7816274"/>
              <a:gd name="connsiteY14" fmla="*/ 558984 h 995082"/>
              <a:gd name="connsiteX15" fmla="*/ 1524215 w 7816274"/>
              <a:gd name="connsiteY15" fmla="*/ 532504 h 995082"/>
              <a:gd name="connsiteX16" fmla="*/ 1652587 w 7816274"/>
              <a:gd name="connsiteY16" fmla="*/ 510990 h 995082"/>
              <a:gd name="connsiteX17" fmla="*/ 1786198 w 7816274"/>
              <a:gd name="connsiteY17" fmla="*/ 504359 h 995082"/>
              <a:gd name="connsiteX18" fmla="*/ 1886789 w 7816274"/>
              <a:gd name="connsiteY18" fmla="*/ 446029 h 995082"/>
              <a:gd name="connsiteX19" fmla="*/ 2186024 w 7816274"/>
              <a:gd name="connsiteY19" fmla="*/ 401143 h 995082"/>
              <a:gd name="connsiteX20" fmla="*/ 2359234 w 7816274"/>
              <a:gd name="connsiteY20" fmla="*/ 377760 h 995082"/>
              <a:gd name="connsiteX21" fmla="*/ 2518446 w 7816274"/>
              <a:gd name="connsiteY21" fmla="*/ 337716 h 995082"/>
              <a:gd name="connsiteX22" fmla="*/ 2728113 w 7816274"/>
              <a:gd name="connsiteY22" fmla="*/ 322206 h 995082"/>
              <a:gd name="connsiteX23" fmla="*/ 2800743 w 7816274"/>
              <a:gd name="connsiteY23" fmla="*/ 312798 h 995082"/>
              <a:gd name="connsiteX24" fmla="*/ 2856073 w 7816274"/>
              <a:gd name="connsiteY24" fmla="*/ 297076 h 995082"/>
              <a:gd name="connsiteX25" fmla="*/ 2979580 w 7816274"/>
              <a:gd name="connsiteY25" fmla="*/ 269769 h 995082"/>
              <a:gd name="connsiteX26" fmla="*/ 3019905 w 7816274"/>
              <a:gd name="connsiteY26" fmla="*/ 255701 h 995082"/>
              <a:gd name="connsiteX27" fmla="*/ 3107782 w 7816274"/>
              <a:gd name="connsiteY27" fmla="*/ 232944 h 995082"/>
              <a:gd name="connsiteX28" fmla="*/ 3271168 w 7816274"/>
              <a:gd name="connsiteY28" fmla="*/ 161365 h 995082"/>
              <a:gd name="connsiteX29" fmla="*/ 3292683 w 7816274"/>
              <a:gd name="connsiteY29" fmla="*/ 129092 h 995082"/>
              <a:gd name="connsiteX30" fmla="*/ 3507836 w 7816274"/>
              <a:gd name="connsiteY30" fmla="*/ 129092 h 995082"/>
              <a:gd name="connsiteX31" fmla="*/ 3529351 w 7816274"/>
              <a:gd name="connsiteY31" fmla="*/ 112955 h 995082"/>
              <a:gd name="connsiteX32" fmla="*/ 3615412 w 7816274"/>
              <a:gd name="connsiteY32" fmla="*/ 107576 h 995082"/>
              <a:gd name="connsiteX33" fmla="*/ 3631549 w 7816274"/>
              <a:gd name="connsiteY33" fmla="*/ 91440 h 995082"/>
              <a:gd name="connsiteX34" fmla="*/ 3706852 w 7816274"/>
              <a:gd name="connsiteY34" fmla="*/ 91440 h 995082"/>
              <a:gd name="connsiteX35" fmla="*/ 3739125 w 7816274"/>
              <a:gd name="connsiteY35" fmla="*/ 75303 h 995082"/>
              <a:gd name="connsiteX36" fmla="*/ 4311462 w 7816274"/>
              <a:gd name="connsiteY36" fmla="*/ 69925 h 995082"/>
              <a:gd name="connsiteX37" fmla="*/ 4362164 w 7816274"/>
              <a:gd name="connsiteY37" fmla="*/ 38982 h 995082"/>
              <a:gd name="connsiteX38" fmla="*/ 4632010 w 7816274"/>
              <a:gd name="connsiteY38" fmla="*/ 36745 h 995082"/>
              <a:gd name="connsiteX39" fmla="*/ 4655337 w 7816274"/>
              <a:gd name="connsiteY39" fmla="*/ 20609 h 995082"/>
              <a:gd name="connsiteX40" fmla="*/ 5310648 w 7816274"/>
              <a:gd name="connsiteY40" fmla="*/ 19704 h 995082"/>
              <a:gd name="connsiteX41" fmla="*/ 5335305 w 7816274"/>
              <a:gd name="connsiteY41" fmla="*/ 3567 h 995082"/>
              <a:gd name="connsiteX42" fmla="*/ 7816274 w 7816274"/>
              <a:gd name="connsiteY42" fmla="*/ 0 h 995082"/>
              <a:gd name="connsiteX43" fmla="*/ 7816274 w 7816274"/>
              <a:gd name="connsiteY43" fmla="*/ 995082 h 995082"/>
              <a:gd name="connsiteX44" fmla="*/ 0 w 7816274"/>
              <a:gd name="connsiteY44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91857 w 7816274"/>
              <a:gd name="connsiteY5" fmla="*/ 814686 h 995082"/>
              <a:gd name="connsiteX6" fmla="*/ 573789 w 7816274"/>
              <a:gd name="connsiteY6" fmla="*/ 765378 h 995082"/>
              <a:gd name="connsiteX7" fmla="*/ 650316 w 7816274"/>
              <a:gd name="connsiteY7" fmla="*/ 735422 h 995082"/>
              <a:gd name="connsiteX8" fmla="*/ 705960 w 7816274"/>
              <a:gd name="connsiteY8" fmla="*/ 711847 h 995082"/>
              <a:gd name="connsiteX9" fmla="*/ 848730 w 7816274"/>
              <a:gd name="connsiteY9" fmla="*/ 708267 h 995082"/>
              <a:gd name="connsiteX10" fmla="*/ 940345 w 7816274"/>
              <a:gd name="connsiteY10" fmla="*/ 691821 h 995082"/>
              <a:gd name="connsiteX11" fmla="*/ 998262 w 7816274"/>
              <a:gd name="connsiteY11" fmla="*/ 644752 h 995082"/>
              <a:gd name="connsiteX12" fmla="*/ 1140032 w 7816274"/>
              <a:gd name="connsiteY12" fmla="*/ 619937 h 995082"/>
              <a:gd name="connsiteX13" fmla="*/ 1238720 w 7816274"/>
              <a:gd name="connsiteY13" fmla="*/ 611854 h 995082"/>
              <a:gd name="connsiteX14" fmla="*/ 1370421 w 7816274"/>
              <a:gd name="connsiteY14" fmla="*/ 558984 h 995082"/>
              <a:gd name="connsiteX15" fmla="*/ 1524215 w 7816274"/>
              <a:gd name="connsiteY15" fmla="*/ 532504 h 995082"/>
              <a:gd name="connsiteX16" fmla="*/ 1652587 w 7816274"/>
              <a:gd name="connsiteY16" fmla="*/ 510990 h 995082"/>
              <a:gd name="connsiteX17" fmla="*/ 1786198 w 7816274"/>
              <a:gd name="connsiteY17" fmla="*/ 504359 h 995082"/>
              <a:gd name="connsiteX18" fmla="*/ 1886789 w 7816274"/>
              <a:gd name="connsiteY18" fmla="*/ 446029 h 995082"/>
              <a:gd name="connsiteX19" fmla="*/ 2186024 w 7816274"/>
              <a:gd name="connsiteY19" fmla="*/ 401143 h 995082"/>
              <a:gd name="connsiteX20" fmla="*/ 2359234 w 7816274"/>
              <a:gd name="connsiteY20" fmla="*/ 377760 h 995082"/>
              <a:gd name="connsiteX21" fmla="*/ 2518446 w 7816274"/>
              <a:gd name="connsiteY21" fmla="*/ 337716 h 995082"/>
              <a:gd name="connsiteX22" fmla="*/ 2728113 w 7816274"/>
              <a:gd name="connsiteY22" fmla="*/ 322206 h 995082"/>
              <a:gd name="connsiteX23" fmla="*/ 2800743 w 7816274"/>
              <a:gd name="connsiteY23" fmla="*/ 312798 h 995082"/>
              <a:gd name="connsiteX24" fmla="*/ 2856073 w 7816274"/>
              <a:gd name="connsiteY24" fmla="*/ 297076 h 995082"/>
              <a:gd name="connsiteX25" fmla="*/ 2979580 w 7816274"/>
              <a:gd name="connsiteY25" fmla="*/ 269769 h 995082"/>
              <a:gd name="connsiteX26" fmla="*/ 3019905 w 7816274"/>
              <a:gd name="connsiteY26" fmla="*/ 255701 h 995082"/>
              <a:gd name="connsiteX27" fmla="*/ 3107782 w 7816274"/>
              <a:gd name="connsiteY27" fmla="*/ 232944 h 995082"/>
              <a:gd name="connsiteX28" fmla="*/ 3271168 w 7816274"/>
              <a:gd name="connsiteY28" fmla="*/ 161365 h 995082"/>
              <a:gd name="connsiteX29" fmla="*/ 3292683 w 7816274"/>
              <a:gd name="connsiteY29" fmla="*/ 129092 h 995082"/>
              <a:gd name="connsiteX30" fmla="*/ 3507836 w 7816274"/>
              <a:gd name="connsiteY30" fmla="*/ 129092 h 995082"/>
              <a:gd name="connsiteX31" fmla="*/ 3529351 w 7816274"/>
              <a:gd name="connsiteY31" fmla="*/ 112955 h 995082"/>
              <a:gd name="connsiteX32" fmla="*/ 3615412 w 7816274"/>
              <a:gd name="connsiteY32" fmla="*/ 107576 h 995082"/>
              <a:gd name="connsiteX33" fmla="*/ 3631549 w 7816274"/>
              <a:gd name="connsiteY33" fmla="*/ 91440 h 995082"/>
              <a:gd name="connsiteX34" fmla="*/ 3706852 w 7816274"/>
              <a:gd name="connsiteY34" fmla="*/ 91440 h 995082"/>
              <a:gd name="connsiteX35" fmla="*/ 3739125 w 7816274"/>
              <a:gd name="connsiteY35" fmla="*/ 75303 h 995082"/>
              <a:gd name="connsiteX36" fmla="*/ 4311462 w 7816274"/>
              <a:gd name="connsiteY36" fmla="*/ 69925 h 995082"/>
              <a:gd name="connsiteX37" fmla="*/ 4362164 w 7816274"/>
              <a:gd name="connsiteY37" fmla="*/ 38982 h 995082"/>
              <a:gd name="connsiteX38" fmla="*/ 4632010 w 7816274"/>
              <a:gd name="connsiteY38" fmla="*/ 36745 h 995082"/>
              <a:gd name="connsiteX39" fmla="*/ 4655337 w 7816274"/>
              <a:gd name="connsiteY39" fmla="*/ 20609 h 995082"/>
              <a:gd name="connsiteX40" fmla="*/ 5310648 w 7816274"/>
              <a:gd name="connsiteY40" fmla="*/ 19704 h 995082"/>
              <a:gd name="connsiteX41" fmla="*/ 5335305 w 7816274"/>
              <a:gd name="connsiteY41" fmla="*/ 3567 h 995082"/>
              <a:gd name="connsiteX42" fmla="*/ 7816274 w 7816274"/>
              <a:gd name="connsiteY42" fmla="*/ 0 h 995082"/>
              <a:gd name="connsiteX43" fmla="*/ 7816274 w 7816274"/>
              <a:gd name="connsiteY43" fmla="*/ 995082 h 995082"/>
              <a:gd name="connsiteX44" fmla="*/ 0 w 7816274"/>
              <a:gd name="connsiteY44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94770 w 7816274"/>
              <a:gd name="connsiteY5" fmla="*/ 777448 h 995082"/>
              <a:gd name="connsiteX6" fmla="*/ 573789 w 7816274"/>
              <a:gd name="connsiteY6" fmla="*/ 765378 h 995082"/>
              <a:gd name="connsiteX7" fmla="*/ 650316 w 7816274"/>
              <a:gd name="connsiteY7" fmla="*/ 735422 h 995082"/>
              <a:gd name="connsiteX8" fmla="*/ 705960 w 7816274"/>
              <a:gd name="connsiteY8" fmla="*/ 711847 h 995082"/>
              <a:gd name="connsiteX9" fmla="*/ 848730 w 7816274"/>
              <a:gd name="connsiteY9" fmla="*/ 708267 h 995082"/>
              <a:gd name="connsiteX10" fmla="*/ 940345 w 7816274"/>
              <a:gd name="connsiteY10" fmla="*/ 691821 h 995082"/>
              <a:gd name="connsiteX11" fmla="*/ 998262 w 7816274"/>
              <a:gd name="connsiteY11" fmla="*/ 644752 h 995082"/>
              <a:gd name="connsiteX12" fmla="*/ 1140032 w 7816274"/>
              <a:gd name="connsiteY12" fmla="*/ 619937 h 995082"/>
              <a:gd name="connsiteX13" fmla="*/ 1238720 w 7816274"/>
              <a:gd name="connsiteY13" fmla="*/ 611854 h 995082"/>
              <a:gd name="connsiteX14" fmla="*/ 1370421 w 7816274"/>
              <a:gd name="connsiteY14" fmla="*/ 558984 h 995082"/>
              <a:gd name="connsiteX15" fmla="*/ 1524215 w 7816274"/>
              <a:gd name="connsiteY15" fmla="*/ 532504 h 995082"/>
              <a:gd name="connsiteX16" fmla="*/ 1652587 w 7816274"/>
              <a:gd name="connsiteY16" fmla="*/ 510990 h 995082"/>
              <a:gd name="connsiteX17" fmla="*/ 1786198 w 7816274"/>
              <a:gd name="connsiteY17" fmla="*/ 504359 h 995082"/>
              <a:gd name="connsiteX18" fmla="*/ 1886789 w 7816274"/>
              <a:gd name="connsiteY18" fmla="*/ 446029 h 995082"/>
              <a:gd name="connsiteX19" fmla="*/ 2186024 w 7816274"/>
              <a:gd name="connsiteY19" fmla="*/ 401143 h 995082"/>
              <a:gd name="connsiteX20" fmla="*/ 2359234 w 7816274"/>
              <a:gd name="connsiteY20" fmla="*/ 377760 h 995082"/>
              <a:gd name="connsiteX21" fmla="*/ 2518446 w 7816274"/>
              <a:gd name="connsiteY21" fmla="*/ 337716 h 995082"/>
              <a:gd name="connsiteX22" fmla="*/ 2728113 w 7816274"/>
              <a:gd name="connsiteY22" fmla="*/ 322206 h 995082"/>
              <a:gd name="connsiteX23" fmla="*/ 2800743 w 7816274"/>
              <a:gd name="connsiteY23" fmla="*/ 312798 h 995082"/>
              <a:gd name="connsiteX24" fmla="*/ 2856073 w 7816274"/>
              <a:gd name="connsiteY24" fmla="*/ 297076 h 995082"/>
              <a:gd name="connsiteX25" fmla="*/ 2979580 w 7816274"/>
              <a:gd name="connsiteY25" fmla="*/ 269769 h 995082"/>
              <a:gd name="connsiteX26" fmla="*/ 3019905 w 7816274"/>
              <a:gd name="connsiteY26" fmla="*/ 255701 h 995082"/>
              <a:gd name="connsiteX27" fmla="*/ 3107782 w 7816274"/>
              <a:gd name="connsiteY27" fmla="*/ 232944 h 995082"/>
              <a:gd name="connsiteX28" fmla="*/ 3271168 w 7816274"/>
              <a:gd name="connsiteY28" fmla="*/ 161365 h 995082"/>
              <a:gd name="connsiteX29" fmla="*/ 3292683 w 7816274"/>
              <a:gd name="connsiteY29" fmla="*/ 129092 h 995082"/>
              <a:gd name="connsiteX30" fmla="*/ 3507836 w 7816274"/>
              <a:gd name="connsiteY30" fmla="*/ 129092 h 995082"/>
              <a:gd name="connsiteX31" fmla="*/ 3529351 w 7816274"/>
              <a:gd name="connsiteY31" fmla="*/ 112955 h 995082"/>
              <a:gd name="connsiteX32" fmla="*/ 3615412 w 7816274"/>
              <a:gd name="connsiteY32" fmla="*/ 107576 h 995082"/>
              <a:gd name="connsiteX33" fmla="*/ 3631549 w 7816274"/>
              <a:gd name="connsiteY33" fmla="*/ 91440 h 995082"/>
              <a:gd name="connsiteX34" fmla="*/ 3706852 w 7816274"/>
              <a:gd name="connsiteY34" fmla="*/ 91440 h 995082"/>
              <a:gd name="connsiteX35" fmla="*/ 3739125 w 7816274"/>
              <a:gd name="connsiteY35" fmla="*/ 75303 h 995082"/>
              <a:gd name="connsiteX36" fmla="*/ 4311462 w 7816274"/>
              <a:gd name="connsiteY36" fmla="*/ 69925 h 995082"/>
              <a:gd name="connsiteX37" fmla="*/ 4362164 w 7816274"/>
              <a:gd name="connsiteY37" fmla="*/ 38982 h 995082"/>
              <a:gd name="connsiteX38" fmla="*/ 4632010 w 7816274"/>
              <a:gd name="connsiteY38" fmla="*/ 36745 h 995082"/>
              <a:gd name="connsiteX39" fmla="*/ 4655337 w 7816274"/>
              <a:gd name="connsiteY39" fmla="*/ 20609 h 995082"/>
              <a:gd name="connsiteX40" fmla="*/ 5310648 w 7816274"/>
              <a:gd name="connsiteY40" fmla="*/ 19704 h 995082"/>
              <a:gd name="connsiteX41" fmla="*/ 5335305 w 7816274"/>
              <a:gd name="connsiteY41" fmla="*/ 3567 h 995082"/>
              <a:gd name="connsiteX42" fmla="*/ 7816274 w 7816274"/>
              <a:gd name="connsiteY42" fmla="*/ 0 h 995082"/>
              <a:gd name="connsiteX43" fmla="*/ 7816274 w 7816274"/>
              <a:gd name="connsiteY43" fmla="*/ 995082 h 995082"/>
              <a:gd name="connsiteX44" fmla="*/ 0 w 7816274"/>
              <a:gd name="connsiteY44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12926 w 7816274"/>
              <a:gd name="connsiteY4" fmla="*/ 870055 h 995082"/>
              <a:gd name="connsiteX5" fmla="*/ 494770 w 7816274"/>
              <a:gd name="connsiteY5" fmla="*/ 777448 h 995082"/>
              <a:gd name="connsiteX6" fmla="*/ 556316 w 7816274"/>
              <a:gd name="connsiteY6" fmla="*/ 743036 h 995082"/>
              <a:gd name="connsiteX7" fmla="*/ 650316 w 7816274"/>
              <a:gd name="connsiteY7" fmla="*/ 735422 h 995082"/>
              <a:gd name="connsiteX8" fmla="*/ 705960 w 7816274"/>
              <a:gd name="connsiteY8" fmla="*/ 711847 h 995082"/>
              <a:gd name="connsiteX9" fmla="*/ 848730 w 7816274"/>
              <a:gd name="connsiteY9" fmla="*/ 708267 h 995082"/>
              <a:gd name="connsiteX10" fmla="*/ 940345 w 7816274"/>
              <a:gd name="connsiteY10" fmla="*/ 691821 h 995082"/>
              <a:gd name="connsiteX11" fmla="*/ 998262 w 7816274"/>
              <a:gd name="connsiteY11" fmla="*/ 644752 h 995082"/>
              <a:gd name="connsiteX12" fmla="*/ 1140032 w 7816274"/>
              <a:gd name="connsiteY12" fmla="*/ 619937 h 995082"/>
              <a:gd name="connsiteX13" fmla="*/ 1238720 w 7816274"/>
              <a:gd name="connsiteY13" fmla="*/ 611854 h 995082"/>
              <a:gd name="connsiteX14" fmla="*/ 1370421 w 7816274"/>
              <a:gd name="connsiteY14" fmla="*/ 558984 h 995082"/>
              <a:gd name="connsiteX15" fmla="*/ 1524215 w 7816274"/>
              <a:gd name="connsiteY15" fmla="*/ 532504 h 995082"/>
              <a:gd name="connsiteX16" fmla="*/ 1652587 w 7816274"/>
              <a:gd name="connsiteY16" fmla="*/ 510990 h 995082"/>
              <a:gd name="connsiteX17" fmla="*/ 1786198 w 7816274"/>
              <a:gd name="connsiteY17" fmla="*/ 504359 h 995082"/>
              <a:gd name="connsiteX18" fmla="*/ 1886789 w 7816274"/>
              <a:gd name="connsiteY18" fmla="*/ 446029 h 995082"/>
              <a:gd name="connsiteX19" fmla="*/ 2186024 w 7816274"/>
              <a:gd name="connsiteY19" fmla="*/ 401143 h 995082"/>
              <a:gd name="connsiteX20" fmla="*/ 2359234 w 7816274"/>
              <a:gd name="connsiteY20" fmla="*/ 377760 h 995082"/>
              <a:gd name="connsiteX21" fmla="*/ 2518446 w 7816274"/>
              <a:gd name="connsiteY21" fmla="*/ 337716 h 995082"/>
              <a:gd name="connsiteX22" fmla="*/ 2728113 w 7816274"/>
              <a:gd name="connsiteY22" fmla="*/ 322206 h 995082"/>
              <a:gd name="connsiteX23" fmla="*/ 2800743 w 7816274"/>
              <a:gd name="connsiteY23" fmla="*/ 312798 h 995082"/>
              <a:gd name="connsiteX24" fmla="*/ 2856073 w 7816274"/>
              <a:gd name="connsiteY24" fmla="*/ 297076 h 995082"/>
              <a:gd name="connsiteX25" fmla="*/ 2979580 w 7816274"/>
              <a:gd name="connsiteY25" fmla="*/ 269769 h 995082"/>
              <a:gd name="connsiteX26" fmla="*/ 3019905 w 7816274"/>
              <a:gd name="connsiteY26" fmla="*/ 255701 h 995082"/>
              <a:gd name="connsiteX27" fmla="*/ 3107782 w 7816274"/>
              <a:gd name="connsiteY27" fmla="*/ 232944 h 995082"/>
              <a:gd name="connsiteX28" fmla="*/ 3271168 w 7816274"/>
              <a:gd name="connsiteY28" fmla="*/ 161365 h 995082"/>
              <a:gd name="connsiteX29" fmla="*/ 3292683 w 7816274"/>
              <a:gd name="connsiteY29" fmla="*/ 129092 h 995082"/>
              <a:gd name="connsiteX30" fmla="*/ 3507836 w 7816274"/>
              <a:gd name="connsiteY30" fmla="*/ 129092 h 995082"/>
              <a:gd name="connsiteX31" fmla="*/ 3529351 w 7816274"/>
              <a:gd name="connsiteY31" fmla="*/ 112955 h 995082"/>
              <a:gd name="connsiteX32" fmla="*/ 3615412 w 7816274"/>
              <a:gd name="connsiteY32" fmla="*/ 107576 h 995082"/>
              <a:gd name="connsiteX33" fmla="*/ 3631549 w 7816274"/>
              <a:gd name="connsiteY33" fmla="*/ 91440 h 995082"/>
              <a:gd name="connsiteX34" fmla="*/ 3706852 w 7816274"/>
              <a:gd name="connsiteY34" fmla="*/ 91440 h 995082"/>
              <a:gd name="connsiteX35" fmla="*/ 3739125 w 7816274"/>
              <a:gd name="connsiteY35" fmla="*/ 75303 h 995082"/>
              <a:gd name="connsiteX36" fmla="*/ 4311462 w 7816274"/>
              <a:gd name="connsiteY36" fmla="*/ 69925 h 995082"/>
              <a:gd name="connsiteX37" fmla="*/ 4362164 w 7816274"/>
              <a:gd name="connsiteY37" fmla="*/ 38982 h 995082"/>
              <a:gd name="connsiteX38" fmla="*/ 4632010 w 7816274"/>
              <a:gd name="connsiteY38" fmla="*/ 36745 h 995082"/>
              <a:gd name="connsiteX39" fmla="*/ 4655337 w 7816274"/>
              <a:gd name="connsiteY39" fmla="*/ 20609 h 995082"/>
              <a:gd name="connsiteX40" fmla="*/ 5310648 w 7816274"/>
              <a:gd name="connsiteY40" fmla="*/ 19704 h 995082"/>
              <a:gd name="connsiteX41" fmla="*/ 5335305 w 7816274"/>
              <a:gd name="connsiteY41" fmla="*/ 3567 h 995082"/>
              <a:gd name="connsiteX42" fmla="*/ 7816274 w 7816274"/>
              <a:gd name="connsiteY42" fmla="*/ 0 h 995082"/>
              <a:gd name="connsiteX43" fmla="*/ 7816274 w 7816274"/>
              <a:gd name="connsiteY43" fmla="*/ 995082 h 995082"/>
              <a:gd name="connsiteX44" fmla="*/ 0 w 7816274"/>
              <a:gd name="connsiteY44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74080 w 7816274"/>
              <a:gd name="connsiteY4" fmla="*/ 884950 h 995082"/>
              <a:gd name="connsiteX5" fmla="*/ 494770 w 7816274"/>
              <a:gd name="connsiteY5" fmla="*/ 777448 h 995082"/>
              <a:gd name="connsiteX6" fmla="*/ 556316 w 7816274"/>
              <a:gd name="connsiteY6" fmla="*/ 743036 h 995082"/>
              <a:gd name="connsiteX7" fmla="*/ 650316 w 7816274"/>
              <a:gd name="connsiteY7" fmla="*/ 735422 h 995082"/>
              <a:gd name="connsiteX8" fmla="*/ 705960 w 7816274"/>
              <a:gd name="connsiteY8" fmla="*/ 711847 h 995082"/>
              <a:gd name="connsiteX9" fmla="*/ 848730 w 7816274"/>
              <a:gd name="connsiteY9" fmla="*/ 708267 h 995082"/>
              <a:gd name="connsiteX10" fmla="*/ 940345 w 7816274"/>
              <a:gd name="connsiteY10" fmla="*/ 691821 h 995082"/>
              <a:gd name="connsiteX11" fmla="*/ 998262 w 7816274"/>
              <a:gd name="connsiteY11" fmla="*/ 644752 h 995082"/>
              <a:gd name="connsiteX12" fmla="*/ 1140032 w 7816274"/>
              <a:gd name="connsiteY12" fmla="*/ 619937 h 995082"/>
              <a:gd name="connsiteX13" fmla="*/ 1238720 w 7816274"/>
              <a:gd name="connsiteY13" fmla="*/ 611854 h 995082"/>
              <a:gd name="connsiteX14" fmla="*/ 1370421 w 7816274"/>
              <a:gd name="connsiteY14" fmla="*/ 558984 h 995082"/>
              <a:gd name="connsiteX15" fmla="*/ 1524215 w 7816274"/>
              <a:gd name="connsiteY15" fmla="*/ 532504 h 995082"/>
              <a:gd name="connsiteX16" fmla="*/ 1652587 w 7816274"/>
              <a:gd name="connsiteY16" fmla="*/ 510990 h 995082"/>
              <a:gd name="connsiteX17" fmla="*/ 1786198 w 7816274"/>
              <a:gd name="connsiteY17" fmla="*/ 504359 h 995082"/>
              <a:gd name="connsiteX18" fmla="*/ 1886789 w 7816274"/>
              <a:gd name="connsiteY18" fmla="*/ 446029 h 995082"/>
              <a:gd name="connsiteX19" fmla="*/ 2186024 w 7816274"/>
              <a:gd name="connsiteY19" fmla="*/ 401143 h 995082"/>
              <a:gd name="connsiteX20" fmla="*/ 2359234 w 7816274"/>
              <a:gd name="connsiteY20" fmla="*/ 377760 h 995082"/>
              <a:gd name="connsiteX21" fmla="*/ 2518446 w 7816274"/>
              <a:gd name="connsiteY21" fmla="*/ 337716 h 995082"/>
              <a:gd name="connsiteX22" fmla="*/ 2728113 w 7816274"/>
              <a:gd name="connsiteY22" fmla="*/ 322206 h 995082"/>
              <a:gd name="connsiteX23" fmla="*/ 2800743 w 7816274"/>
              <a:gd name="connsiteY23" fmla="*/ 312798 h 995082"/>
              <a:gd name="connsiteX24" fmla="*/ 2856073 w 7816274"/>
              <a:gd name="connsiteY24" fmla="*/ 297076 h 995082"/>
              <a:gd name="connsiteX25" fmla="*/ 2979580 w 7816274"/>
              <a:gd name="connsiteY25" fmla="*/ 269769 h 995082"/>
              <a:gd name="connsiteX26" fmla="*/ 3019905 w 7816274"/>
              <a:gd name="connsiteY26" fmla="*/ 255701 h 995082"/>
              <a:gd name="connsiteX27" fmla="*/ 3107782 w 7816274"/>
              <a:gd name="connsiteY27" fmla="*/ 232944 h 995082"/>
              <a:gd name="connsiteX28" fmla="*/ 3271168 w 7816274"/>
              <a:gd name="connsiteY28" fmla="*/ 161365 h 995082"/>
              <a:gd name="connsiteX29" fmla="*/ 3292683 w 7816274"/>
              <a:gd name="connsiteY29" fmla="*/ 129092 h 995082"/>
              <a:gd name="connsiteX30" fmla="*/ 3507836 w 7816274"/>
              <a:gd name="connsiteY30" fmla="*/ 129092 h 995082"/>
              <a:gd name="connsiteX31" fmla="*/ 3529351 w 7816274"/>
              <a:gd name="connsiteY31" fmla="*/ 112955 h 995082"/>
              <a:gd name="connsiteX32" fmla="*/ 3615412 w 7816274"/>
              <a:gd name="connsiteY32" fmla="*/ 107576 h 995082"/>
              <a:gd name="connsiteX33" fmla="*/ 3631549 w 7816274"/>
              <a:gd name="connsiteY33" fmla="*/ 91440 h 995082"/>
              <a:gd name="connsiteX34" fmla="*/ 3706852 w 7816274"/>
              <a:gd name="connsiteY34" fmla="*/ 91440 h 995082"/>
              <a:gd name="connsiteX35" fmla="*/ 3739125 w 7816274"/>
              <a:gd name="connsiteY35" fmla="*/ 75303 h 995082"/>
              <a:gd name="connsiteX36" fmla="*/ 4311462 w 7816274"/>
              <a:gd name="connsiteY36" fmla="*/ 69925 h 995082"/>
              <a:gd name="connsiteX37" fmla="*/ 4362164 w 7816274"/>
              <a:gd name="connsiteY37" fmla="*/ 38982 h 995082"/>
              <a:gd name="connsiteX38" fmla="*/ 4632010 w 7816274"/>
              <a:gd name="connsiteY38" fmla="*/ 36745 h 995082"/>
              <a:gd name="connsiteX39" fmla="*/ 4655337 w 7816274"/>
              <a:gd name="connsiteY39" fmla="*/ 20609 h 995082"/>
              <a:gd name="connsiteX40" fmla="*/ 5310648 w 7816274"/>
              <a:gd name="connsiteY40" fmla="*/ 19704 h 995082"/>
              <a:gd name="connsiteX41" fmla="*/ 5335305 w 7816274"/>
              <a:gd name="connsiteY41" fmla="*/ 3567 h 995082"/>
              <a:gd name="connsiteX42" fmla="*/ 7816274 w 7816274"/>
              <a:gd name="connsiteY42" fmla="*/ 0 h 995082"/>
              <a:gd name="connsiteX43" fmla="*/ 7816274 w 7816274"/>
              <a:gd name="connsiteY43" fmla="*/ 995082 h 995082"/>
              <a:gd name="connsiteX44" fmla="*/ 0 w 7816274"/>
              <a:gd name="connsiteY44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50783 w 7816274"/>
              <a:gd name="connsiteY4" fmla="*/ 877502 h 995082"/>
              <a:gd name="connsiteX5" fmla="*/ 494770 w 7816274"/>
              <a:gd name="connsiteY5" fmla="*/ 777448 h 995082"/>
              <a:gd name="connsiteX6" fmla="*/ 556316 w 7816274"/>
              <a:gd name="connsiteY6" fmla="*/ 743036 h 995082"/>
              <a:gd name="connsiteX7" fmla="*/ 650316 w 7816274"/>
              <a:gd name="connsiteY7" fmla="*/ 735422 h 995082"/>
              <a:gd name="connsiteX8" fmla="*/ 705960 w 7816274"/>
              <a:gd name="connsiteY8" fmla="*/ 711847 h 995082"/>
              <a:gd name="connsiteX9" fmla="*/ 848730 w 7816274"/>
              <a:gd name="connsiteY9" fmla="*/ 708267 h 995082"/>
              <a:gd name="connsiteX10" fmla="*/ 940345 w 7816274"/>
              <a:gd name="connsiteY10" fmla="*/ 691821 h 995082"/>
              <a:gd name="connsiteX11" fmla="*/ 998262 w 7816274"/>
              <a:gd name="connsiteY11" fmla="*/ 644752 h 995082"/>
              <a:gd name="connsiteX12" fmla="*/ 1140032 w 7816274"/>
              <a:gd name="connsiteY12" fmla="*/ 619937 h 995082"/>
              <a:gd name="connsiteX13" fmla="*/ 1238720 w 7816274"/>
              <a:gd name="connsiteY13" fmla="*/ 611854 h 995082"/>
              <a:gd name="connsiteX14" fmla="*/ 1370421 w 7816274"/>
              <a:gd name="connsiteY14" fmla="*/ 558984 h 995082"/>
              <a:gd name="connsiteX15" fmla="*/ 1524215 w 7816274"/>
              <a:gd name="connsiteY15" fmla="*/ 532504 h 995082"/>
              <a:gd name="connsiteX16" fmla="*/ 1652587 w 7816274"/>
              <a:gd name="connsiteY16" fmla="*/ 510990 h 995082"/>
              <a:gd name="connsiteX17" fmla="*/ 1786198 w 7816274"/>
              <a:gd name="connsiteY17" fmla="*/ 504359 h 995082"/>
              <a:gd name="connsiteX18" fmla="*/ 1886789 w 7816274"/>
              <a:gd name="connsiteY18" fmla="*/ 446029 h 995082"/>
              <a:gd name="connsiteX19" fmla="*/ 2186024 w 7816274"/>
              <a:gd name="connsiteY19" fmla="*/ 401143 h 995082"/>
              <a:gd name="connsiteX20" fmla="*/ 2359234 w 7816274"/>
              <a:gd name="connsiteY20" fmla="*/ 377760 h 995082"/>
              <a:gd name="connsiteX21" fmla="*/ 2518446 w 7816274"/>
              <a:gd name="connsiteY21" fmla="*/ 337716 h 995082"/>
              <a:gd name="connsiteX22" fmla="*/ 2728113 w 7816274"/>
              <a:gd name="connsiteY22" fmla="*/ 322206 h 995082"/>
              <a:gd name="connsiteX23" fmla="*/ 2800743 w 7816274"/>
              <a:gd name="connsiteY23" fmla="*/ 312798 h 995082"/>
              <a:gd name="connsiteX24" fmla="*/ 2856073 w 7816274"/>
              <a:gd name="connsiteY24" fmla="*/ 297076 h 995082"/>
              <a:gd name="connsiteX25" fmla="*/ 2979580 w 7816274"/>
              <a:gd name="connsiteY25" fmla="*/ 269769 h 995082"/>
              <a:gd name="connsiteX26" fmla="*/ 3019905 w 7816274"/>
              <a:gd name="connsiteY26" fmla="*/ 255701 h 995082"/>
              <a:gd name="connsiteX27" fmla="*/ 3107782 w 7816274"/>
              <a:gd name="connsiteY27" fmla="*/ 232944 h 995082"/>
              <a:gd name="connsiteX28" fmla="*/ 3271168 w 7816274"/>
              <a:gd name="connsiteY28" fmla="*/ 161365 h 995082"/>
              <a:gd name="connsiteX29" fmla="*/ 3292683 w 7816274"/>
              <a:gd name="connsiteY29" fmla="*/ 129092 h 995082"/>
              <a:gd name="connsiteX30" fmla="*/ 3507836 w 7816274"/>
              <a:gd name="connsiteY30" fmla="*/ 129092 h 995082"/>
              <a:gd name="connsiteX31" fmla="*/ 3529351 w 7816274"/>
              <a:gd name="connsiteY31" fmla="*/ 112955 h 995082"/>
              <a:gd name="connsiteX32" fmla="*/ 3615412 w 7816274"/>
              <a:gd name="connsiteY32" fmla="*/ 107576 h 995082"/>
              <a:gd name="connsiteX33" fmla="*/ 3631549 w 7816274"/>
              <a:gd name="connsiteY33" fmla="*/ 91440 h 995082"/>
              <a:gd name="connsiteX34" fmla="*/ 3706852 w 7816274"/>
              <a:gd name="connsiteY34" fmla="*/ 91440 h 995082"/>
              <a:gd name="connsiteX35" fmla="*/ 3739125 w 7816274"/>
              <a:gd name="connsiteY35" fmla="*/ 75303 h 995082"/>
              <a:gd name="connsiteX36" fmla="*/ 4311462 w 7816274"/>
              <a:gd name="connsiteY36" fmla="*/ 69925 h 995082"/>
              <a:gd name="connsiteX37" fmla="*/ 4362164 w 7816274"/>
              <a:gd name="connsiteY37" fmla="*/ 38982 h 995082"/>
              <a:gd name="connsiteX38" fmla="*/ 4632010 w 7816274"/>
              <a:gd name="connsiteY38" fmla="*/ 36745 h 995082"/>
              <a:gd name="connsiteX39" fmla="*/ 4655337 w 7816274"/>
              <a:gd name="connsiteY39" fmla="*/ 20609 h 995082"/>
              <a:gd name="connsiteX40" fmla="*/ 5310648 w 7816274"/>
              <a:gd name="connsiteY40" fmla="*/ 19704 h 995082"/>
              <a:gd name="connsiteX41" fmla="*/ 5335305 w 7816274"/>
              <a:gd name="connsiteY41" fmla="*/ 3567 h 995082"/>
              <a:gd name="connsiteX42" fmla="*/ 7816274 w 7816274"/>
              <a:gd name="connsiteY42" fmla="*/ 0 h 995082"/>
              <a:gd name="connsiteX43" fmla="*/ 7816274 w 7816274"/>
              <a:gd name="connsiteY43" fmla="*/ 995082 h 995082"/>
              <a:gd name="connsiteX44" fmla="*/ 0 w 7816274"/>
              <a:gd name="connsiteY44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50783 w 7816274"/>
              <a:gd name="connsiteY4" fmla="*/ 877502 h 995082"/>
              <a:gd name="connsiteX5" fmla="*/ 477297 w 7816274"/>
              <a:gd name="connsiteY5" fmla="*/ 784895 h 995082"/>
              <a:gd name="connsiteX6" fmla="*/ 556316 w 7816274"/>
              <a:gd name="connsiteY6" fmla="*/ 743036 h 995082"/>
              <a:gd name="connsiteX7" fmla="*/ 650316 w 7816274"/>
              <a:gd name="connsiteY7" fmla="*/ 735422 h 995082"/>
              <a:gd name="connsiteX8" fmla="*/ 705960 w 7816274"/>
              <a:gd name="connsiteY8" fmla="*/ 711847 h 995082"/>
              <a:gd name="connsiteX9" fmla="*/ 848730 w 7816274"/>
              <a:gd name="connsiteY9" fmla="*/ 708267 h 995082"/>
              <a:gd name="connsiteX10" fmla="*/ 940345 w 7816274"/>
              <a:gd name="connsiteY10" fmla="*/ 691821 h 995082"/>
              <a:gd name="connsiteX11" fmla="*/ 998262 w 7816274"/>
              <a:gd name="connsiteY11" fmla="*/ 644752 h 995082"/>
              <a:gd name="connsiteX12" fmla="*/ 1140032 w 7816274"/>
              <a:gd name="connsiteY12" fmla="*/ 619937 h 995082"/>
              <a:gd name="connsiteX13" fmla="*/ 1238720 w 7816274"/>
              <a:gd name="connsiteY13" fmla="*/ 611854 h 995082"/>
              <a:gd name="connsiteX14" fmla="*/ 1370421 w 7816274"/>
              <a:gd name="connsiteY14" fmla="*/ 558984 h 995082"/>
              <a:gd name="connsiteX15" fmla="*/ 1524215 w 7816274"/>
              <a:gd name="connsiteY15" fmla="*/ 532504 h 995082"/>
              <a:gd name="connsiteX16" fmla="*/ 1652587 w 7816274"/>
              <a:gd name="connsiteY16" fmla="*/ 510990 h 995082"/>
              <a:gd name="connsiteX17" fmla="*/ 1786198 w 7816274"/>
              <a:gd name="connsiteY17" fmla="*/ 504359 h 995082"/>
              <a:gd name="connsiteX18" fmla="*/ 1886789 w 7816274"/>
              <a:gd name="connsiteY18" fmla="*/ 446029 h 995082"/>
              <a:gd name="connsiteX19" fmla="*/ 2186024 w 7816274"/>
              <a:gd name="connsiteY19" fmla="*/ 401143 h 995082"/>
              <a:gd name="connsiteX20" fmla="*/ 2359234 w 7816274"/>
              <a:gd name="connsiteY20" fmla="*/ 377760 h 995082"/>
              <a:gd name="connsiteX21" fmla="*/ 2518446 w 7816274"/>
              <a:gd name="connsiteY21" fmla="*/ 337716 h 995082"/>
              <a:gd name="connsiteX22" fmla="*/ 2728113 w 7816274"/>
              <a:gd name="connsiteY22" fmla="*/ 322206 h 995082"/>
              <a:gd name="connsiteX23" fmla="*/ 2800743 w 7816274"/>
              <a:gd name="connsiteY23" fmla="*/ 312798 h 995082"/>
              <a:gd name="connsiteX24" fmla="*/ 2856073 w 7816274"/>
              <a:gd name="connsiteY24" fmla="*/ 297076 h 995082"/>
              <a:gd name="connsiteX25" fmla="*/ 2979580 w 7816274"/>
              <a:gd name="connsiteY25" fmla="*/ 269769 h 995082"/>
              <a:gd name="connsiteX26" fmla="*/ 3019905 w 7816274"/>
              <a:gd name="connsiteY26" fmla="*/ 255701 h 995082"/>
              <a:gd name="connsiteX27" fmla="*/ 3107782 w 7816274"/>
              <a:gd name="connsiteY27" fmla="*/ 232944 h 995082"/>
              <a:gd name="connsiteX28" fmla="*/ 3271168 w 7816274"/>
              <a:gd name="connsiteY28" fmla="*/ 161365 h 995082"/>
              <a:gd name="connsiteX29" fmla="*/ 3292683 w 7816274"/>
              <a:gd name="connsiteY29" fmla="*/ 129092 h 995082"/>
              <a:gd name="connsiteX30" fmla="*/ 3507836 w 7816274"/>
              <a:gd name="connsiteY30" fmla="*/ 129092 h 995082"/>
              <a:gd name="connsiteX31" fmla="*/ 3529351 w 7816274"/>
              <a:gd name="connsiteY31" fmla="*/ 112955 h 995082"/>
              <a:gd name="connsiteX32" fmla="*/ 3615412 w 7816274"/>
              <a:gd name="connsiteY32" fmla="*/ 107576 h 995082"/>
              <a:gd name="connsiteX33" fmla="*/ 3631549 w 7816274"/>
              <a:gd name="connsiteY33" fmla="*/ 91440 h 995082"/>
              <a:gd name="connsiteX34" fmla="*/ 3706852 w 7816274"/>
              <a:gd name="connsiteY34" fmla="*/ 91440 h 995082"/>
              <a:gd name="connsiteX35" fmla="*/ 3739125 w 7816274"/>
              <a:gd name="connsiteY35" fmla="*/ 75303 h 995082"/>
              <a:gd name="connsiteX36" fmla="*/ 4311462 w 7816274"/>
              <a:gd name="connsiteY36" fmla="*/ 69925 h 995082"/>
              <a:gd name="connsiteX37" fmla="*/ 4362164 w 7816274"/>
              <a:gd name="connsiteY37" fmla="*/ 38982 h 995082"/>
              <a:gd name="connsiteX38" fmla="*/ 4632010 w 7816274"/>
              <a:gd name="connsiteY38" fmla="*/ 36745 h 995082"/>
              <a:gd name="connsiteX39" fmla="*/ 4655337 w 7816274"/>
              <a:gd name="connsiteY39" fmla="*/ 20609 h 995082"/>
              <a:gd name="connsiteX40" fmla="*/ 5310648 w 7816274"/>
              <a:gd name="connsiteY40" fmla="*/ 19704 h 995082"/>
              <a:gd name="connsiteX41" fmla="*/ 5335305 w 7816274"/>
              <a:gd name="connsiteY41" fmla="*/ 3567 h 995082"/>
              <a:gd name="connsiteX42" fmla="*/ 7816274 w 7816274"/>
              <a:gd name="connsiteY42" fmla="*/ 0 h 995082"/>
              <a:gd name="connsiteX43" fmla="*/ 7816274 w 7816274"/>
              <a:gd name="connsiteY43" fmla="*/ 995082 h 995082"/>
              <a:gd name="connsiteX44" fmla="*/ 0 w 7816274"/>
              <a:gd name="connsiteY44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55845 w 7816274"/>
              <a:gd name="connsiteY3" fmla="*/ 911744 h 995082"/>
              <a:gd name="connsiteX4" fmla="*/ 439135 w 7816274"/>
              <a:gd name="connsiteY4" fmla="*/ 873779 h 995082"/>
              <a:gd name="connsiteX5" fmla="*/ 477297 w 7816274"/>
              <a:gd name="connsiteY5" fmla="*/ 784895 h 995082"/>
              <a:gd name="connsiteX6" fmla="*/ 556316 w 7816274"/>
              <a:gd name="connsiteY6" fmla="*/ 743036 h 995082"/>
              <a:gd name="connsiteX7" fmla="*/ 650316 w 7816274"/>
              <a:gd name="connsiteY7" fmla="*/ 735422 h 995082"/>
              <a:gd name="connsiteX8" fmla="*/ 705960 w 7816274"/>
              <a:gd name="connsiteY8" fmla="*/ 711847 h 995082"/>
              <a:gd name="connsiteX9" fmla="*/ 848730 w 7816274"/>
              <a:gd name="connsiteY9" fmla="*/ 708267 h 995082"/>
              <a:gd name="connsiteX10" fmla="*/ 940345 w 7816274"/>
              <a:gd name="connsiteY10" fmla="*/ 691821 h 995082"/>
              <a:gd name="connsiteX11" fmla="*/ 998262 w 7816274"/>
              <a:gd name="connsiteY11" fmla="*/ 644752 h 995082"/>
              <a:gd name="connsiteX12" fmla="*/ 1140032 w 7816274"/>
              <a:gd name="connsiteY12" fmla="*/ 619937 h 995082"/>
              <a:gd name="connsiteX13" fmla="*/ 1238720 w 7816274"/>
              <a:gd name="connsiteY13" fmla="*/ 611854 h 995082"/>
              <a:gd name="connsiteX14" fmla="*/ 1370421 w 7816274"/>
              <a:gd name="connsiteY14" fmla="*/ 558984 h 995082"/>
              <a:gd name="connsiteX15" fmla="*/ 1524215 w 7816274"/>
              <a:gd name="connsiteY15" fmla="*/ 532504 h 995082"/>
              <a:gd name="connsiteX16" fmla="*/ 1652587 w 7816274"/>
              <a:gd name="connsiteY16" fmla="*/ 510990 h 995082"/>
              <a:gd name="connsiteX17" fmla="*/ 1786198 w 7816274"/>
              <a:gd name="connsiteY17" fmla="*/ 504359 h 995082"/>
              <a:gd name="connsiteX18" fmla="*/ 1886789 w 7816274"/>
              <a:gd name="connsiteY18" fmla="*/ 446029 h 995082"/>
              <a:gd name="connsiteX19" fmla="*/ 2186024 w 7816274"/>
              <a:gd name="connsiteY19" fmla="*/ 401143 h 995082"/>
              <a:gd name="connsiteX20" fmla="*/ 2359234 w 7816274"/>
              <a:gd name="connsiteY20" fmla="*/ 377760 h 995082"/>
              <a:gd name="connsiteX21" fmla="*/ 2518446 w 7816274"/>
              <a:gd name="connsiteY21" fmla="*/ 337716 h 995082"/>
              <a:gd name="connsiteX22" fmla="*/ 2728113 w 7816274"/>
              <a:gd name="connsiteY22" fmla="*/ 322206 h 995082"/>
              <a:gd name="connsiteX23" fmla="*/ 2800743 w 7816274"/>
              <a:gd name="connsiteY23" fmla="*/ 312798 h 995082"/>
              <a:gd name="connsiteX24" fmla="*/ 2856073 w 7816274"/>
              <a:gd name="connsiteY24" fmla="*/ 297076 h 995082"/>
              <a:gd name="connsiteX25" fmla="*/ 2979580 w 7816274"/>
              <a:gd name="connsiteY25" fmla="*/ 269769 h 995082"/>
              <a:gd name="connsiteX26" fmla="*/ 3019905 w 7816274"/>
              <a:gd name="connsiteY26" fmla="*/ 255701 h 995082"/>
              <a:gd name="connsiteX27" fmla="*/ 3107782 w 7816274"/>
              <a:gd name="connsiteY27" fmla="*/ 232944 h 995082"/>
              <a:gd name="connsiteX28" fmla="*/ 3271168 w 7816274"/>
              <a:gd name="connsiteY28" fmla="*/ 161365 h 995082"/>
              <a:gd name="connsiteX29" fmla="*/ 3292683 w 7816274"/>
              <a:gd name="connsiteY29" fmla="*/ 129092 h 995082"/>
              <a:gd name="connsiteX30" fmla="*/ 3507836 w 7816274"/>
              <a:gd name="connsiteY30" fmla="*/ 129092 h 995082"/>
              <a:gd name="connsiteX31" fmla="*/ 3529351 w 7816274"/>
              <a:gd name="connsiteY31" fmla="*/ 112955 h 995082"/>
              <a:gd name="connsiteX32" fmla="*/ 3615412 w 7816274"/>
              <a:gd name="connsiteY32" fmla="*/ 107576 h 995082"/>
              <a:gd name="connsiteX33" fmla="*/ 3631549 w 7816274"/>
              <a:gd name="connsiteY33" fmla="*/ 91440 h 995082"/>
              <a:gd name="connsiteX34" fmla="*/ 3706852 w 7816274"/>
              <a:gd name="connsiteY34" fmla="*/ 91440 h 995082"/>
              <a:gd name="connsiteX35" fmla="*/ 3739125 w 7816274"/>
              <a:gd name="connsiteY35" fmla="*/ 75303 h 995082"/>
              <a:gd name="connsiteX36" fmla="*/ 4311462 w 7816274"/>
              <a:gd name="connsiteY36" fmla="*/ 69925 h 995082"/>
              <a:gd name="connsiteX37" fmla="*/ 4362164 w 7816274"/>
              <a:gd name="connsiteY37" fmla="*/ 38982 h 995082"/>
              <a:gd name="connsiteX38" fmla="*/ 4632010 w 7816274"/>
              <a:gd name="connsiteY38" fmla="*/ 36745 h 995082"/>
              <a:gd name="connsiteX39" fmla="*/ 4655337 w 7816274"/>
              <a:gd name="connsiteY39" fmla="*/ 20609 h 995082"/>
              <a:gd name="connsiteX40" fmla="*/ 5310648 w 7816274"/>
              <a:gd name="connsiteY40" fmla="*/ 19704 h 995082"/>
              <a:gd name="connsiteX41" fmla="*/ 5335305 w 7816274"/>
              <a:gd name="connsiteY41" fmla="*/ 3567 h 995082"/>
              <a:gd name="connsiteX42" fmla="*/ 7816274 w 7816274"/>
              <a:gd name="connsiteY42" fmla="*/ 0 h 995082"/>
              <a:gd name="connsiteX43" fmla="*/ 7816274 w 7816274"/>
              <a:gd name="connsiteY43" fmla="*/ 995082 h 995082"/>
              <a:gd name="connsiteX44" fmla="*/ 0 w 7816274"/>
              <a:gd name="connsiteY44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22298 w 7816274"/>
              <a:gd name="connsiteY2" fmla="*/ 943549 h 995082"/>
              <a:gd name="connsiteX3" fmla="*/ 361669 w 7816274"/>
              <a:gd name="connsiteY3" fmla="*/ 926638 h 995082"/>
              <a:gd name="connsiteX4" fmla="*/ 439135 w 7816274"/>
              <a:gd name="connsiteY4" fmla="*/ 873779 h 995082"/>
              <a:gd name="connsiteX5" fmla="*/ 477297 w 7816274"/>
              <a:gd name="connsiteY5" fmla="*/ 784895 h 995082"/>
              <a:gd name="connsiteX6" fmla="*/ 556316 w 7816274"/>
              <a:gd name="connsiteY6" fmla="*/ 743036 h 995082"/>
              <a:gd name="connsiteX7" fmla="*/ 650316 w 7816274"/>
              <a:gd name="connsiteY7" fmla="*/ 735422 h 995082"/>
              <a:gd name="connsiteX8" fmla="*/ 705960 w 7816274"/>
              <a:gd name="connsiteY8" fmla="*/ 711847 h 995082"/>
              <a:gd name="connsiteX9" fmla="*/ 848730 w 7816274"/>
              <a:gd name="connsiteY9" fmla="*/ 708267 h 995082"/>
              <a:gd name="connsiteX10" fmla="*/ 940345 w 7816274"/>
              <a:gd name="connsiteY10" fmla="*/ 691821 h 995082"/>
              <a:gd name="connsiteX11" fmla="*/ 998262 w 7816274"/>
              <a:gd name="connsiteY11" fmla="*/ 644752 h 995082"/>
              <a:gd name="connsiteX12" fmla="*/ 1140032 w 7816274"/>
              <a:gd name="connsiteY12" fmla="*/ 619937 h 995082"/>
              <a:gd name="connsiteX13" fmla="*/ 1238720 w 7816274"/>
              <a:gd name="connsiteY13" fmla="*/ 611854 h 995082"/>
              <a:gd name="connsiteX14" fmla="*/ 1370421 w 7816274"/>
              <a:gd name="connsiteY14" fmla="*/ 558984 h 995082"/>
              <a:gd name="connsiteX15" fmla="*/ 1524215 w 7816274"/>
              <a:gd name="connsiteY15" fmla="*/ 532504 h 995082"/>
              <a:gd name="connsiteX16" fmla="*/ 1652587 w 7816274"/>
              <a:gd name="connsiteY16" fmla="*/ 510990 h 995082"/>
              <a:gd name="connsiteX17" fmla="*/ 1786198 w 7816274"/>
              <a:gd name="connsiteY17" fmla="*/ 504359 h 995082"/>
              <a:gd name="connsiteX18" fmla="*/ 1886789 w 7816274"/>
              <a:gd name="connsiteY18" fmla="*/ 446029 h 995082"/>
              <a:gd name="connsiteX19" fmla="*/ 2186024 w 7816274"/>
              <a:gd name="connsiteY19" fmla="*/ 401143 h 995082"/>
              <a:gd name="connsiteX20" fmla="*/ 2359234 w 7816274"/>
              <a:gd name="connsiteY20" fmla="*/ 377760 h 995082"/>
              <a:gd name="connsiteX21" fmla="*/ 2518446 w 7816274"/>
              <a:gd name="connsiteY21" fmla="*/ 337716 h 995082"/>
              <a:gd name="connsiteX22" fmla="*/ 2728113 w 7816274"/>
              <a:gd name="connsiteY22" fmla="*/ 322206 h 995082"/>
              <a:gd name="connsiteX23" fmla="*/ 2800743 w 7816274"/>
              <a:gd name="connsiteY23" fmla="*/ 312798 h 995082"/>
              <a:gd name="connsiteX24" fmla="*/ 2856073 w 7816274"/>
              <a:gd name="connsiteY24" fmla="*/ 297076 h 995082"/>
              <a:gd name="connsiteX25" fmla="*/ 2979580 w 7816274"/>
              <a:gd name="connsiteY25" fmla="*/ 269769 h 995082"/>
              <a:gd name="connsiteX26" fmla="*/ 3019905 w 7816274"/>
              <a:gd name="connsiteY26" fmla="*/ 255701 h 995082"/>
              <a:gd name="connsiteX27" fmla="*/ 3107782 w 7816274"/>
              <a:gd name="connsiteY27" fmla="*/ 232944 h 995082"/>
              <a:gd name="connsiteX28" fmla="*/ 3271168 w 7816274"/>
              <a:gd name="connsiteY28" fmla="*/ 161365 h 995082"/>
              <a:gd name="connsiteX29" fmla="*/ 3292683 w 7816274"/>
              <a:gd name="connsiteY29" fmla="*/ 129092 h 995082"/>
              <a:gd name="connsiteX30" fmla="*/ 3507836 w 7816274"/>
              <a:gd name="connsiteY30" fmla="*/ 129092 h 995082"/>
              <a:gd name="connsiteX31" fmla="*/ 3529351 w 7816274"/>
              <a:gd name="connsiteY31" fmla="*/ 112955 h 995082"/>
              <a:gd name="connsiteX32" fmla="*/ 3615412 w 7816274"/>
              <a:gd name="connsiteY32" fmla="*/ 107576 h 995082"/>
              <a:gd name="connsiteX33" fmla="*/ 3631549 w 7816274"/>
              <a:gd name="connsiteY33" fmla="*/ 91440 h 995082"/>
              <a:gd name="connsiteX34" fmla="*/ 3706852 w 7816274"/>
              <a:gd name="connsiteY34" fmla="*/ 91440 h 995082"/>
              <a:gd name="connsiteX35" fmla="*/ 3739125 w 7816274"/>
              <a:gd name="connsiteY35" fmla="*/ 75303 h 995082"/>
              <a:gd name="connsiteX36" fmla="*/ 4311462 w 7816274"/>
              <a:gd name="connsiteY36" fmla="*/ 69925 h 995082"/>
              <a:gd name="connsiteX37" fmla="*/ 4362164 w 7816274"/>
              <a:gd name="connsiteY37" fmla="*/ 38982 h 995082"/>
              <a:gd name="connsiteX38" fmla="*/ 4632010 w 7816274"/>
              <a:gd name="connsiteY38" fmla="*/ 36745 h 995082"/>
              <a:gd name="connsiteX39" fmla="*/ 4655337 w 7816274"/>
              <a:gd name="connsiteY39" fmla="*/ 20609 h 995082"/>
              <a:gd name="connsiteX40" fmla="*/ 5310648 w 7816274"/>
              <a:gd name="connsiteY40" fmla="*/ 19704 h 995082"/>
              <a:gd name="connsiteX41" fmla="*/ 5335305 w 7816274"/>
              <a:gd name="connsiteY41" fmla="*/ 3567 h 995082"/>
              <a:gd name="connsiteX42" fmla="*/ 7816274 w 7816274"/>
              <a:gd name="connsiteY42" fmla="*/ 0 h 995082"/>
              <a:gd name="connsiteX43" fmla="*/ 7816274 w 7816274"/>
              <a:gd name="connsiteY43" fmla="*/ 995082 h 995082"/>
              <a:gd name="connsiteX44" fmla="*/ 0 w 7816274"/>
              <a:gd name="connsiteY44" fmla="*/ 992388 h 995082"/>
              <a:gd name="connsiteX0" fmla="*/ 0 w 7816274"/>
              <a:gd name="connsiteY0" fmla="*/ 992388 h 995082"/>
              <a:gd name="connsiteX1" fmla="*/ 111189 w 7816274"/>
              <a:gd name="connsiteY1" fmla="*/ 981670 h 995082"/>
              <a:gd name="connsiteX2" fmla="*/ 251419 w 7816274"/>
              <a:gd name="connsiteY2" fmla="*/ 962167 h 995082"/>
              <a:gd name="connsiteX3" fmla="*/ 361669 w 7816274"/>
              <a:gd name="connsiteY3" fmla="*/ 926638 h 995082"/>
              <a:gd name="connsiteX4" fmla="*/ 439135 w 7816274"/>
              <a:gd name="connsiteY4" fmla="*/ 873779 h 995082"/>
              <a:gd name="connsiteX5" fmla="*/ 477297 w 7816274"/>
              <a:gd name="connsiteY5" fmla="*/ 784895 h 995082"/>
              <a:gd name="connsiteX6" fmla="*/ 556316 w 7816274"/>
              <a:gd name="connsiteY6" fmla="*/ 743036 h 995082"/>
              <a:gd name="connsiteX7" fmla="*/ 650316 w 7816274"/>
              <a:gd name="connsiteY7" fmla="*/ 735422 h 995082"/>
              <a:gd name="connsiteX8" fmla="*/ 705960 w 7816274"/>
              <a:gd name="connsiteY8" fmla="*/ 711847 h 995082"/>
              <a:gd name="connsiteX9" fmla="*/ 848730 w 7816274"/>
              <a:gd name="connsiteY9" fmla="*/ 708267 h 995082"/>
              <a:gd name="connsiteX10" fmla="*/ 940345 w 7816274"/>
              <a:gd name="connsiteY10" fmla="*/ 691821 h 995082"/>
              <a:gd name="connsiteX11" fmla="*/ 998262 w 7816274"/>
              <a:gd name="connsiteY11" fmla="*/ 644752 h 995082"/>
              <a:gd name="connsiteX12" fmla="*/ 1140032 w 7816274"/>
              <a:gd name="connsiteY12" fmla="*/ 619937 h 995082"/>
              <a:gd name="connsiteX13" fmla="*/ 1238720 w 7816274"/>
              <a:gd name="connsiteY13" fmla="*/ 611854 h 995082"/>
              <a:gd name="connsiteX14" fmla="*/ 1370421 w 7816274"/>
              <a:gd name="connsiteY14" fmla="*/ 558984 h 995082"/>
              <a:gd name="connsiteX15" fmla="*/ 1524215 w 7816274"/>
              <a:gd name="connsiteY15" fmla="*/ 532504 h 995082"/>
              <a:gd name="connsiteX16" fmla="*/ 1652587 w 7816274"/>
              <a:gd name="connsiteY16" fmla="*/ 510990 h 995082"/>
              <a:gd name="connsiteX17" fmla="*/ 1786198 w 7816274"/>
              <a:gd name="connsiteY17" fmla="*/ 504359 h 995082"/>
              <a:gd name="connsiteX18" fmla="*/ 1886789 w 7816274"/>
              <a:gd name="connsiteY18" fmla="*/ 446029 h 995082"/>
              <a:gd name="connsiteX19" fmla="*/ 2186024 w 7816274"/>
              <a:gd name="connsiteY19" fmla="*/ 401143 h 995082"/>
              <a:gd name="connsiteX20" fmla="*/ 2359234 w 7816274"/>
              <a:gd name="connsiteY20" fmla="*/ 377760 h 995082"/>
              <a:gd name="connsiteX21" fmla="*/ 2518446 w 7816274"/>
              <a:gd name="connsiteY21" fmla="*/ 337716 h 995082"/>
              <a:gd name="connsiteX22" fmla="*/ 2728113 w 7816274"/>
              <a:gd name="connsiteY22" fmla="*/ 322206 h 995082"/>
              <a:gd name="connsiteX23" fmla="*/ 2800743 w 7816274"/>
              <a:gd name="connsiteY23" fmla="*/ 312798 h 995082"/>
              <a:gd name="connsiteX24" fmla="*/ 2856073 w 7816274"/>
              <a:gd name="connsiteY24" fmla="*/ 297076 h 995082"/>
              <a:gd name="connsiteX25" fmla="*/ 2979580 w 7816274"/>
              <a:gd name="connsiteY25" fmla="*/ 269769 h 995082"/>
              <a:gd name="connsiteX26" fmla="*/ 3019905 w 7816274"/>
              <a:gd name="connsiteY26" fmla="*/ 255701 h 995082"/>
              <a:gd name="connsiteX27" fmla="*/ 3107782 w 7816274"/>
              <a:gd name="connsiteY27" fmla="*/ 232944 h 995082"/>
              <a:gd name="connsiteX28" fmla="*/ 3271168 w 7816274"/>
              <a:gd name="connsiteY28" fmla="*/ 161365 h 995082"/>
              <a:gd name="connsiteX29" fmla="*/ 3292683 w 7816274"/>
              <a:gd name="connsiteY29" fmla="*/ 129092 h 995082"/>
              <a:gd name="connsiteX30" fmla="*/ 3507836 w 7816274"/>
              <a:gd name="connsiteY30" fmla="*/ 129092 h 995082"/>
              <a:gd name="connsiteX31" fmla="*/ 3529351 w 7816274"/>
              <a:gd name="connsiteY31" fmla="*/ 112955 h 995082"/>
              <a:gd name="connsiteX32" fmla="*/ 3615412 w 7816274"/>
              <a:gd name="connsiteY32" fmla="*/ 107576 h 995082"/>
              <a:gd name="connsiteX33" fmla="*/ 3631549 w 7816274"/>
              <a:gd name="connsiteY33" fmla="*/ 91440 h 995082"/>
              <a:gd name="connsiteX34" fmla="*/ 3706852 w 7816274"/>
              <a:gd name="connsiteY34" fmla="*/ 91440 h 995082"/>
              <a:gd name="connsiteX35" fmla="*/ 3739125 w 7816274"/>
              <a:gd name="connsiteY35" fmla="*/ 75303 h 995082"/>
              <a:gd name="connsiteX36" fmla="*/ 4311462 w 7816274"/>
              <a:gd name="connsiteY36" fmla="*/ 69925 h 995082"/>
              <a:gd name="connsiteX37" fmla="*/ 4362164 w 7816274"/>
              <a:gd name="connsiteY37" fmla="*/ 38982 h 995082"/>
              <a:gd name="connsiteX38" fmla="*/ 4632010 w 7816274"/>
              <a:gd name="connsiteY38" fmla="*/ 36745 h 995082"/>
              <a:gd name="connsiteX39" fmla="*/ 4655337 w 7816274"/>
              <a:gd name="connsiteY39" fmla="*/ 20609 h 995082"/>
              <a:gd name="connsiteX40" fmla="*/ 5310648 w 7816274"/>
              <a:gd name="connsiteY40" fmla="*/ 19704 h 995082"/>
              <a:gd name="connsiteX41" fmla="*/ 5335305 w 7816274"/>
              <a:gd name="connsiteY41" fmla="*/ 3567 h 995082"/>
              <a:gd name="connsiteX42" fmla="*/ 7816274 w 7816274"/>
              <a:gd name="connsiteY42" fmla="*/ 0 h 995082"/>
              <a:gd name="connsiteX43" fmla="*/ 7816274 w 7816274"/>
              <a:gd name="connsiteY43" fmla="*/ 995082 h 995082"/>
              <a:gd name="connsiteX44" fmla="*/ 0 w 7816274"/>
              <a:gd name="connsiteY44" fmla="*/ 992388 h 99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816274" h="995082">
                <a:moveTo>
                  <a:pt x="0" y="992388"/>
                </a:moveTo>
                <a:lnTo>
                  <a:pt x="111189" y="981670"/>
                </a:lnTo>
                <a:lnTo>
                  <a:pt x="251419" y="962167"/>
                </a:lnTo>
                <a:lnTo>
                  <a:pt x="361669" y="926638"/>
                </a:lnTo>
                <a:lnTo>
                  <a:pt x="439135" y="873779"/>
                </a:lnTo>
                <a:lnTo>
                  <a:pt x="477297" y="784895"/>
                </a:lnTo>
                <a:lnTo>
                  <a:pt x="556316" y="743036"/>
                </a:lnTo>
                <a:lnTo>
                  <a:pt x="650316" y="735422"/>
                </a:lnTo>
                <a:lnTo>
                  <a:pt x="705960" y="711847"/>
                </a:lnTo>
                <a:lnTo>
                  <a:pt x="848730" y="708267"/>
                </a:lnTo>
                <a:lnTo>
                  <a:pt x="940345" y="691821"/>
                </a:lnTo>
                <a:lnTo>
                  <a:pt x="998262" y="644752"/>
                </a:lnTo>
                <a:lnTo>
                  <a:pt x="1140032" y="619937"/>
                </a:lnTo>
                <a:lnTo>
                  <a:pt x="1238720" y="611854"/>
                </a:lnTo>
                <a:lnTo>
                  <a:pt x="1370421" y="558984"/>
                </a:lnTo>
                <a:lnTo>
                  <a:pt x="1524215" y="532504"/>
                </a:lnTo>
                <a:lnTo>
                  <a:pt x="1652587" y="510990"/>
                </a:lnTo>
                <a:lnTo>
                  <a:pt x="1786198" y="504359"/>
                </a:lnTo>
                <a:lnTo>
                  <a:pt x="1886789" y="446029"/>
                </a:lnTo>
                <a:lnTo>
                  <a:pt x="2186024" y="401143"/>
                </a:lnTo>
                <a:lnTo>
                  <a:pt x="2359234" y="377760"/>
                </a:lnTo>
                <a:lnTo>
                  <a:pt x="2518446" y="337716"/>
                </a:lnTo>
                <a:lnTo>
                  <a:pt x="2728113" y="322206"/>
                </a:lnTo>
                <a:lnTo>
                  <a:pt x="2800743" y="312798"/>
                </a:lnTo>
                <a:lnTo>
                  <a:pt x="2856073" y="297076"/>
                </a:lnTo>
                <a:lnTo>
                  <a:pt x="2979580" y="269769"/>
                </a:lnTo>
                <a:lnTo>
                  <a:pt x="3019905" y="255701"/>
                </a:lnTo>
                <a:lnTo>
                  <a:pt x="3107782" y="232944"/>
                </a:lnTo>
                <a:lnTo>
                  <a:pt x="3271168" y="161365"/>
                </a:lnTo>
                <a:lnTo>
                  <a:pt x="3292683" y="129092"/>
                </a:lnTo>
                <a:lnTo>
                  <a:pt x="3507836" y="129092"/>
                </a:lnTo>
                <a:lnTo>
                  <a:pt x="3529351" y="112955"/>
                </a:lnTo>
                <a:lnTo>
                  <a:pt x="3615412" y="107576"/>
                </a:lnTo>
                <a:lnTo>
                  <a:pt x="3631549" y="91440"/>
                </a:lnTo>
                <a:lnTo>
                  <a:pt x="3706852" y="91440"/>
                </a:lnTo>
                <a:lnTo>
                  <a:pt x="3739125" y="75303"/>
                </a:lnTo>
                <a:lnTo>
                  <a:pt x="4311462" y="69925"/>
                </a:lnTo>
                <a:lnTo>
                  <a:pt x="4362164" y="38982"/>
                </a:lnTo>
                <a:lnTo>
                  <a:pt x="4632010" y="36745"/>
                </a:lnTo>
                <a:lnTo>
                  <a:pt x="4655337" y="20609"/>
                </a:lnTo>
                <a:lnTo>
                  <a:pt x="5310648" y="19704"/>
                </a:lnTo>
                <a:lnTo>
                  <a:pt x="5335305" y="3567"/>
                </a:lnTo>
                <a:lnTo>
                  <a:pt x="7816274" y="0"/>
                </a:lnTo>
                <a:lnTo>
                  <a:pt x="7816274" y="995082"/>
                </a:lnTo>
                <a:lnTo>
                  <a:pt x="0" y="992388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36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>
            <a:extLst>
              <a:ext uri="{FF2B5EF4-FFF2-40B4-BE49-F238E27FC236}">
                <a16:creationId xmlns:a16="http://schemas.microsoft.com/office/drawing/2014/main" xmlns="" id="{64EA308B-AE14-451D-83B6-8743C06B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Cutler. </a:t>
            </a: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ASH 2020. Abstr 353. Reproduced with permission.</a:t>
            </a:r>
            <a:endParaRPr lang="de-DE" altLang="en-US" sz="1200" b="0" spc="-1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392CD-84A2-4785-8456-257A1CB68A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0925" y="238125"/>
            <a:ext cx="11141075" cy="1103313"/>
          </a:xfrm>
        </p:spPr>
        <p:txBody>
          <a:bodyPr/>
          <a:lstStyle/>
          <a:p>
            <a:r>
              <a:rPr lang="pl-PL" altLang="en-US" dirty="0">
                <a:solidFill>
                  <a:srgbClr val="015873"/>
                </a:solidFill>
              </a:rPr>
              <a:t>ROCKstar</a:t>
            </a:r>
            <a:r>
              <a:rPr lang="en-US" dirty="0">
                <a:solidFill>
                  <a:srgbClr val="015873"/>
                </a:solidFill>
              </a:rPr>
              <a:t>: OS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D0AF91-9355-42A0-ADDA-4E8910FDE0CB}"/>
              </a:ext>
            </a:extLst>
          </p:cNvPr>
          <p:cNvGrpSpPr/>
          <p:nvPr/>
        </p:nvGrpSpPr>
        <p:grpSpPr>
          <a:xfrm>
            <a:off x="3133474" y="1606421"/>
            <a:ext cx="84656" cy="3486825"/>
            <a:chOff x="2032781" y="1835834"/>
            <a:chExt cx="77373" cy="351692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D801657F-8B63-4831-8214-77FBB06E89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183583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205CE0B-29AD-472E-9E1D-E23BAA321D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253921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4D1715D-331C-4FF2-ACF7-D9CF7272D3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24260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843D147-71BF-4C0F-8F57-485652513A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94598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7E4D5F8-2B4E-4693-AA8A-4F0CADD097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464937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7BFEC06-58A4-4FBB-ACF5-17FF16B061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5352757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690834-2C17-4EC8-AFE4-5AAB5995A245}"/>
              </a:ext>
            </a:extLst>
          </p:cNvPr>
          <p:cNvSpPr txBox="1"/>
          <p:nvPr/>
        </p:nvSpPr>
        <p:spPr bwMode="auto">
          <a:xfrm>
            <a:off x="2705579" y="1430684"/>
            <a:ext cx="476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9E7F68E-F620-4D9A-8B4E-790CB7ACDD70}"/>
              </a:ext>
            </a:extLst>
          </p:cNvPr>
          <p:cNvSpPr txBox="1"/>
          <p:nvPr/>
        </p:nvSpPr>
        <p:spPr bwMode="auto">
          <a:xfrm>
            <a:off x="2705578" y="2117668"/>
            <a:ext cx="476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0.8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33CB434-7968-4795-A5F8-9009E349218F}"/>
              </a:ext>
            </a:extLst>
          </p:cNvPr>
          <p:cNvSpPr txBox="1"/>
          <p:nvPr/>
        </p:nvSpPr>
        <p:spPr bwMode="auto">
          <a:xfrm>
            <a:off x="2705579" y="2815033"/>
            <a:ext cx="476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0.6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799AE1-5E1F-4A80-9D4B-738DC7E0D3A9}"/>
              </a:ext>
            </a:extLst>
          </p:cNvPr>
          <p:cNvSpPr txBox="1"/>
          <p:nvPr/>
        </p:nvSpPr>
        <p:spPr bwMode="auto">
          <a:xfrm>
            <a:off x="2705578" y="3514023"/>
            <a:ext cx="476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0.4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0D3AC1-FBC9-4171-B93B-06047EA8D287}"/>
              </a:ext>
            </a:extLst>
          </p:cNvPr>
          <p:cNvSpPr txBox="1"/>
          <p:nvPr/>
        </p:nvSpPr>
        <p:spPr bwMode="auto">
          <a:xfrm>
            <a:off x="2712613" y="4211214"/>
            <a:ext cx="476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0.2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552E96-E4EE-42E4-A278-51CF960CDE00}"/>
              </a:ext>
            </a:extLst>
          </p:cNvPr>
          <p:cNvSpPr txBox="1"/>
          <p:nvPr/>
        </p:nvSpPr>
        <p:spPr bwMode="auto">
          <a:xfrm rot="16200000">
            <a:off x="1837454" y="3202276"/>
            <a:ext cx="1428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Survival 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08F04F6-12DC-45B4-BCC1-E25AF3DA4E5B}"/>
              </a:ext>
            </a:extLst>
          </p:cNvPr>
          <p:cNvSpPr txBox="1"/>
          <p:nvPr/>
        </p:nvSpPr>
        <p:spPr bwMode="auto">
          <a:xfrm>
            <a:off x="2877758" y="4908405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AF00A33-378A-414F-A078-18F10D802F9C}"/>
              </a:ext>
            </a:extLst>
          </p:cNvPr>
          <p:cNvSpPr/>
          <p:nvPr/>
        </p:nvSpPr>
        <p:spPr bwMode="auto">
          <a:xfrm>
            <a:off x="3220679" y="1606421"/>
            <a:ext cx="6389852" cy="3540198"/>
          </a:xfrm>
          <a:custGeom>
            <a:avLst/>
            <a:gdLst>
              <a:gd name="connsiteX0" fmla="*/ 0 w 4365523"/>
              <a:gd name="connsiteY0" fmla="*/ 0 h 3205316"/>
              <a:gd name="connsiteX1" fmla="*/ 0 w 4365523"/>
              <a:gd name="connsiteY1" fmla="*/ 3205316 h 3205316"/>
              <a:gd name="connsiteX2" fmla="*/ 4365523 w 4365523"/>
              <a:gd name="connsiteY2" fmla="*/ 3205316 h 320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5523" h="3205316">
                <a:moveTo>
                  <a:pt x="0" y="0"/>
                </a:moveTo>
                <a:lnTo>
                  <a:pt x="0" y="3205316"/>
                </a:lnTo>
                <a:lnTo>
                  <a:pt x="4365523" y="3205316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FFFFFDC-510B-4221-ADB5-A5FD6F2E50BB}"/>
              </a:ext>
            </a:extLst>
          </p:cNvPr>
          <p:cNvGrpSpPr/>
          <p:nvPr/>
        </p:nvGrpSpPr>
        <p:grpSpPr>
          <a:xfrm rot="5400000">
            <a:off x="6377578" y="2000340"/>
            <a:ext cx="79722" cy="6386183"/>
            <a:chOff x="2032781" y="2539219"/>
            <a:chExt cx="77373" cy="281353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E47BB46-CABD-4C44-8534-6D5C982016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253921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4832753-F080-4CEC-B99F-63961BD0AB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24260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90691E5-9772-4B55-92BB-7894A41DF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3945989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2A3EB95-25F9-4189-BE85-50314B53BD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4649374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CB56B283-89D4-42DC-AD6B-A6AF29078C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2781" y="5352757"/>
              <a:ext cx="7737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D37DE45-BCC3-43DE-B145-3381D76429FF}"/>
              </a:ext>
            </a:extLst>
          </p:cNvPr>
          <p:cNvSpPr txBox="1"/>
          <p:nvPr/>
        </p:nvSpPr>
        <p:spPr bwMode="auto">
          <a:xfrm>
            <a:off x="3067287" y="5178940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59F1236-C375-44FC-A7AD-F88EB93A195D}"/>
              </a:ext>
            </a:extLst>
          </p:cNvPr>
          <p:cNvSpPr txBox="1"/>
          <p:nvPr/>
        </p:nvSpPr>
        <p:spPr bwMode="auto">
          <a:xfrm>
            <a:off x="4670047" y="5193432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1342630-124B-4804-B231-4F217D277086}"/>
              </a:ext>
            </a:extLst>
          </p:cNvPr>
          <p:cNvSpPr txBox="1"/>
          <p:nvPr/>
        </p:nvSpPr>
        <p:spPr bwMode="auto">
          <a:xfrm>
            <a:off x="6208080" y="519343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0E7A117-F486-4C36-88BA-42C858754E15}"/>
              </a:ext>
            </a:extLst>
          </p:cNvPr>
          <p:cNvSpPr txBox="1"/>
          <p:nvPr/>
        </p:nvSpPr>
        <p:spPr bwMode="auto">
          <a:xfrm>
            <a:off x="7810840" y="5207924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0D9125-0D79-4487-B99C-DF12E4A264BD}"/>
              </a:ext>
            </a:extLst>
          </p:cNvPr>
          <p:cNvSpPr txBox="1"/>
          <p:nvPr/>
        </p:nvSpPr>
        <p:spPr bwMode="auto">
          <a:xfrm>
            <a:off x="9401179" y="519343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138E8FA-BEF7-46BA-BAF4-7D57446179DB}"/>
              </a:ext>
            </a:extLst>
          </p:cNvPr>
          <p:cNvSpPr txBox="1"/>
          <p:nvPr/>
        </p:nvSpPr>
        <p:spPr bwMode="auto">
          <a:xfrm>
            <a:off x="6114881" y="5440860"/>
            <a:ext cx="601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37B9BED-6F6A-4DD9-B379-FFCA9E773071}"/>
              </a:ext>
            </a:extLst>
          </p:cNvPr>
          <p:cNvSpPr txBox="1"/>
          <p:nvPr/>
        </p:nvSpPr>
        <p:spPr bwMode="auto">
          <a:xfrm>
            <a:off x="1062698" y="5446693"/>
            <a:ext cx="19640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No. at Risk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Belumosudil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200 mg QD</a:t>
            </a:r>
          </a:p>
          <a:p>
            <a:pPr algn="r">
              <a:spcBef>
                <a:spcPts val="0"/>
              </a:spcBef>
            </a:pPr>
            <a:r>
              <a:rPr lang="en-US" sz="14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Belumosudil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200 mg BID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Overall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7EAEE55-F1A5-4034-991A-E55328E9C4D2}"/>
              </a:ext>
            </a:extLst>
          </p:cNvPr>
          <p:cNvSpPr txBox="1"/>
          <p:nvPr/>
        </p:nvSpPr>
        <p:spPr bwMode="auto">
          <a:xfrm>
            <a:off x="2988739" y="5657936"/>
            <a:ext cx="4587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132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89E5741-2879-49BC-87EA-68556CDE56AF}"/>
              </a:ext>
            </a:extLst>
          </p:cNvPr>
          <p:cNvSpPr txBox="1"/>
          <p:nvPr/>
        </p:nvSpPr>
        <p:spPr bwMode="auto">
          <a:xfrm>
            <a:off x="4591499" y="5678245"/>
            <a:ext cx="4587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62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120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D5BB4C6-0650-41D9-A911-48EF5955B9A5}"/>
              </a:ext>
            </a:extLst>
          </p:cNvPr>
          <p:cNvSpPr txBox="1"/>
          <p:nvPr/>
        </p:nvSpPr>
        <p:spPr bwMode="auto">
          <a:xfrm>
            <a:off x="6237618" y="5685747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94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7BFBC30-7737-41CE-96DC-038A89307460}"/>
              </a:ext>
            </a:extLst>
          </p:cNvPr>
          <p:cNvSpPr txBox="1"/>
          <p:nvPr/>
        </p:nvSpPr>
        <p:spPr bwMode="auto">
          <a:xfrm>
            <a:off x="7834822" y="5685747"/>
            <a:ext cx="367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69169F0-97C2-4F21-86B8-B1BA8E89F153}"/>
              </a:ext>
            </a:extLst>
          </p:cNvPr>
          <p:cNvSpPr txBox="1"/>
          <p:nvPr/>
        </p:nvSpPr>
        <p:spPr bwMode="auto">
          <a:xfrm>
            <a:off x="9468619" y="5690970"/>
            <a:ext cx="276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09B1CBE-F96D-4AB7-AC6D-24EFB38EABCF}"/>
              </a:ext>
            </a:extLst>
          </p:cNvPr>
          <p:cNvSpPr txBox="1"/>
          <p:nvPr/>
        </p:nvSpPr>
        <p:spPr bwMode="auto">
          <a:xfrm>
            <a:off x="8079631" y="2214869"/>
            <a:ext cx="193835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89%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(95% CI, 82%-93%)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79351D7-242B-4896-A9D9-149866A46D6A}"/>
              </a:ext>
            </a:extLst>
          </p:cNvPr>
          <p:cNvSpPr txBox="1"/>
          <p:nvPr/>
        </p:nvSpPr>
        <p:spPr bwMode="auto">
          <a:xfrm>
            <a:off x="3784756" y="4046419"/>
            <a:ext cx="24737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 err="1">
                <a:solidFill>
                  <a:schemeClr val="bg1"/>
                </a:solidFill>
                <a:latin typeface="Calibri" panose="020F0502020204030204" pitchFamily="34" charset="0"/>
              </a:rPr>
              <a:t>Belumosudil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 200 mg QD</a:t>
            </a:r>
          </a:p>
          <a:p>
            <a:pPr>
              <a:spcBef>
                <a:spcPts val="0"/>
              </a:spcBef>
            </a:pPr>
            <a:r>
              <a:rPr lang="en-US" b="0" dirty="0" err="1">
                <a:solidFill>
                  <a:schemeClr val="bg1"/>
                </a:solidFill>
                <a:latin typeface="Calibri" panose="020F0502020204030204" pitchFamily="34" charset="0"/>
              </a:rPr>
              <a:t>Belumosudil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 200 mg BID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Overall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571D14AB-1BB0-4125-BC69-B3E0A25FA5F5}"/>
              </a:ext>
            </a:extLst>
          </p:cNvPr>
          <p:cNvCxnSpPr/>
          <p:nvPr/>
        </p:nvCxnSpPr>
        <p:spPr bwMode="auto">
          <a:xfrm>
            <a:off x="3523465" y="4229874"/>
            <a:ext cx="26129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75B33A3D-F8CF-4DC5-A5EE-C3CECC76817E}"/>
              </a:ext>
            </a:extLst>
          </p:cNvPr>
          <p:cNvCxnSpPr/>
          <p:nvPr/>
        </p:nvCxnSpPr>
        <p:spPr bwMode="auto">
          <a:xfrm>
            <a:off x="3529306" y="4511190"/>
            <a:ext cx="261291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31B0ED26-2BA7-40CA-9FE7-AD34FC2F51B8}"/>
              </a:ext>
            </a:extLst>
          </p:cNvPr>
          <p:cNvCxnSpPr/>
          <p:nvPr/>
        </p:nvCxnSpPr>
        <p:spPr bwMode="auto">
          <a:xfrm>
            <a:off x="3528926" y="4781778"/>
            <a:ext cx="261291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F33C42B7-23C6-414E-9CE5-C71D001D29DA}"/>
              </a:ext>
            </a:extLst>
          </p:cNvPr>
          <p:cNvSpPr/>
          <p:nvPr/>
        </p:nvSpPr>
        <p:spPr bwMode="auto">
          <a:xfrm>
            <a:off x="3246967" y="1621367"/>
            <a:ext cx="5791200" cy="469900"/>
          </a:xfrm>
          <a:custGeom>
            <a:avLst/>
            <a:gdLst>
              <a:gd name="connsiteX0" fmla="*/ 0 w 5791200"/>
              <a:gd name="connsiteY0" fmla="*/ 0 h 469900"/>
              <a:gd name="connsiteX1" fmla="*/ 139700 w 5791200"/>
              <a:gd name="connsiteY1" fmla="*/ 0 h 469900"/>
              <a:gd name="connsiteX2" fmla="*/ 139700 w 5791200"/>
              <a:gd name="connsiteY2" fmla="*/ 59266 h 469900"/>
              <a:gd name="connsiteX3" fmla="*/ 249766 w 5791200"/>
              <a:gd name="connsiteY3" fmla="*/ 59266 h 469900"/>
              <a:gd name="connsiteX4" fmla="*/ 249766 w 5791200"/>
              <a:gd name="connsiteY4" fmla="*/ 110066 h 469900"/>
              <a:gd name="connsiteX5" fmla="*/ 491066 w 5791200"/>
              <a:gd name="connsiteY5" fmla="*/ 110066 h 469900"/>
              <a:gd name="connsiteX6" fmla="*/ 491066 w 5791200"/>
              <a:gd name="connsiteY6" fmla="*/ 215900 h 469900"/>
              <a:gd name="connsiteX7" fmla="*/ 1714500 w 5791200"/>
              <a:gd name="connsiteY7" fmla="*/ 215900 h 469900"/>
              <a:gd name="connsiteX8" fmla="*/ 1714500 w 5791200"/>
              <a:gd name="connsiteY8" fmla="*/ 270933 h 469900"/>
              <a:gd name="connsiteX9" fmla="*/ 1756833 w 5791200"/>
              <a:gd name="connsiteY9" fmla="*/ 270933 h 469900"/>
              <a:gd name="connsiteX10" fmla="*/ 1756833 w 5791200"/>
              <a:gd name="connsiteY10" fmla="*/ 334433 h 469900"/>
              <a:gd name="connsiteX11" fmla="*/ 2442633 w 5791200"/>
              <a:gd name="connsiteY11" fmla="*/ 334433 h 469900"/>
              <a:gd name="connsiteX12" fmla="*/ 2442633 w 5791200"/>
              <a:gd name="connsiteY12" fmla="*/ 385233 h 469900"/>
              <a:gd name="connsiteX13" fmla="*/ 3403600 w 5791200"/>
              <a:gd name="connsiteY13" fmla="*/ 385233 h 469900"/>
              <a:gd name="connsiteX14" fmla="*/ 3403600 w 5791200"/>
              <a:gd name="connsiteY14" fmla="*/ 469900 h 469900"/>
              <a:gd name="connsiteX15" fmla="*/ 5791200 w 5791200"/>
              <a:gd name="connsiteY15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1200" h="469900">
                <a:moveTo>
                  <a:pt x="0" y="0"/>
                </a:moveTo>
                <a:lnTo>
                  <a:pt x="139700" y="0"/>
                </a:lnTo>
                <a:lnTo>
                  <a:pt x="139700" y="59266"/>
                </a:lnTo>
                <a:lnTo>
                  <a:pt x="249766" y="59266"/>
                </a:lnTo>
                <a:lnTo>
                  <a:pt x="249766" y="110066"/>
                </a:lnTo>
                <a:lnTo>
                  <a:pt x="491066" y="110066"/>
                </a:lnTo>
                <a:lnTo>
                  <a:pt x="491066" y="215900"/>
                </a:lnTo>
                <a:lnTo>
                  <a:pt x="1714500" y="215900"/>
                </a:lnTo>
                <a:lnTo>
                  <a:pt x="1714500" y="270933"/>
                </a:lnTo>
                <a:lnTo>
                  <a:pt x="1756833" y="270933"/>
                </a:lnTo>
                <a:lnTo>
                  <a:pt x="1756833" y="334433"/>
                </a:lnTo>
                <a:lnTo>
                  <a:pt x="2442633" y="334433"/>
                </a:lnTo>
                <a:lnTo>
                  <a:pt x="2442633" y="385233"/>
                </a:lnTo>
                <a:lnTo>
                  <a:pt x="3403600" y="385233"/>
                </a:lnTo>
                <a:lnTo>
                  <a:pt x="3403600" y="469900"/>
                </a:lnTo>
                <a:lnTo>
                  <a:pt x="5791200" y="46990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9176F7EC-AE87-494F-81A7-33E1AE5849DD}"/>
              </a:ext>
            </a:extLst>
          </p:cNvPr>
          <p:cNvSpPr/>
          <p:nvPr/>
        </p:nvSpPr>
        <p:spPr bwMode="auto">
          <a:xfrm>
            <a:off x="3230033" y="1625600"/>
            <a:ext cx="5659967" cy="325967"/>
          </a:xfrm>
          <a:custGeom>
            <a:avLst/>
            <a:gdLst>
              <a:gd name="connsiteX0" fmla="*/ 0 w 5659967"/>
              <a:gd name="connsiteY0" fmla="*/ 0 h 325967"/>
              <a:gd name="connsiteX1" fmla="*/ 228600 w 5659967"/>
              <a:gd name="connsiteY1" fmla="*/ 0 h 325967"/>
              <a:gd name="connsiteX2" fmla="*/ 228600 w 5659967"/>
              <a:gd name="connsiteY2" fmla="*/ 46567 h 325967"/>
              <a:gd name="connsiteX3" fmla="*/ 1265767 w 5659967"/>
              <a:gd name="connsiteY3" fmla="*/ 46567 h 325967"/>
              <a:gd name="connsiteX4" fmla="*/ 1265767 w 5659967"/>
              <a:gd name="connsiteY4" fmla="*/ 105833 h 325967"/>
              <a:gd name="connsiteX5" fmla="*/ 2065867 w 5659967"/>
              <a:gd name="connsiteY5" fmla="*/ 105833 h 325967"/>
              <a:gd name="connsiteX6" fmla="*/ 2065867 w 5659967"/>
              <a:gd name="connsiteY6" fmla="*/ 160867 h 325967"/>
              <a:gd name="connsiteX7" fmla="*/ 2408767 w 5659967"/>
              <a:gd name="connsiteY7" fmla="*/ 160867 h 325967"/>
              <a:gd name="connsiteX8" fmla="*/ 2408767 w 5659967"/>
              <a:gd name="connsiteY8" fmla="*/ 266700 h 325967"/>
              <a:gd name="connsiteX9" fmla="*/ 2552700 w 5659967"/>
              <a:gd name="connsiteY9" fmla="*/ 266700 h 325967"/>
              <a:gd name="connsiteX10" fmla="*/ 2552700 w 5659967"/>
              <a:gd name="connsiteY10" fmla="*/ 325967 h 325967"/>
              <a:gd name="connsiteX11" fmla="*/ 5659967 w 5659967"/>
              <a:gd name="connsiteY11" fmla="*/ 325967 h 32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59967" h="325967">
                <a:moveTo>
                  <a:pt x="0" y="0"/>
                </a:moveTo>
                <a:lnTo>
                  <a:pt x="228600" y="0"/>
                </a:lnTo>
                <a:lnTo>
                  <a:pt x="228600" y="46567"/>
                </a:lnTo>
                <a:lnTo>
                  <a:pt x="1265767" y="46567"/>
                </a:lnTo>
                <a:lnTo>
                  <a:pt x="1265767" y="105833"/>
                </a:lnTo>
                <a:lnTo>
                  <a:pt x="2065867" y="105833"/>
                </a:lnTo>
                <a:lnTo>
                  <a:pt x="2065867" y="160867"/>
                </a:lnTo>
                <a:lnTo>
                  <a:pt x="2408767" y="160867"/>
                </a:lnTo>
                <a:lnTo>
                  <a:pt x="2408767" y="266700"/>
                </a:lnTo>
                <a:lnTo>
                  <a:pt x="2552700" y="266700"/>
                </a:lnTo>
                <a:lnTo>
                  <a:pt x="2552700" y="325967"/>
                </a:lnTo>
                <a:lnTo>
                  <a:pt x="5659967" y="325967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ED6A51EA-1A90-467D-824A-5D2F4915BC0D}"/>
              </a:ext>
            </a:extLst>
          </p:cNvPr>
          <p:cNvGrpSpPr/>
          <p:nvPr/>
        </p:nvGrpSpPr>
        <p:grpSpPr>
          <a:xfrm>
            <a:off x="3733801" y="1788583"/>
            <a:ext cx="5304366" cy="350008"/>
            <a:chOff x="3733801" y="1788583"/>
            <a:chExt cx="5304366" cy="35000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B56076B9-A29C-4752-879C-39C023359CFF}"/>
                </a:ext>
              </a:extLst>
            </p:cNvPr>
            <p:cNvCxnSpPr/>
            <p:nvPr/>
          </p:nvCxnSpPr>
          <p:spPr bwMode="auto">
            <a:xfrm>
              <a:off x="3733801" y="1788583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2CE6EAB7-AA97-4F0E-AC8B-9E4D07784031}"/>
                </a:ext>
              </a:extLst>
            </p:cNvPr>
            <p:cNvCxnSpPr/>
            <p:nvPr/>
          </p:nvCxnSpPr>
          <p:spPr bwMode="auto">
            <a:xfrm>
              <a:off x="3932768" y="1791550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0B1C9243-6E79-4E97-9442-ED81D33687A2}"/>
                </a:ext>
              </a:extLst>
            </p:cNvPr>
            <p:cNvCxnSpPr/>
            <p:nvPr/>
          </p:nvCxnSpPr>
          <p:spPr bwMode="auto">
            <a:xfrm>
              <a:off x="4106335" y="1791550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36A9B24B-0C49-48E1-AB4B-2C0E2EECEF13}"/>
                </a:ext>
              </a:extLst>
            </p:cNvPr>
            <p:cNvCxnSpPr/>
            <p:nvPr/>
          </p:nvCxnSpPr>
          <p:spPr bwMode="auto">
            <a:xfrm>
              <a:off x="4699002" y="1791550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3CEC2576-7072-497B-9366-674EDBEC3D5F}"/>
                </a:ext>
              </a:extLst>
            </p:cNvPr>
            <p:cNvCxnSpPr/>
            <p:nvPr/>
          </p:nvCxnSpPr>
          <p:spPr bwMode="auto">
            <a:xfrm>
              <a:off x="5075769" y="1908253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00637021-2F14-413D-B59B-D0D3534F4A77}"/>
                </a:ext>
              </a:extLst>
            </p:cNvPr>
            <p:cNvCxnSpPr/>
            <p:nvPr/>
          </p:nvCxnSpPr>
          <p:spPr bwMode="auto">
            <a:xfrm>
              <a:off x="5317069" y="1912486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9EEE44F-6875-4ADD-99C3-7A8A849C791D}"/>
                </a:ext>
              </a:extLst>
            </p:cNvPr>
            <p:cNvCxnSpPr/>
            <p:nvPr/>
          </p:nvCxnSpPr>
          <p:spPr bwMode="auto">
            <a:xfrm>
              <a:off x="5604937" y="1904019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F3A1AEFF-7717-427A-8E1A-892B0F9CA6F7}"/>
                </a:ext>
              </a:extLst>
            </p:cNvPr>
            <p:cNvCxnSpPr/>
            <p:nvPr/>
          </p:nvCxnSpPr>
          <p:spPr bwMode="auto">
            <a:xfrm>
              <a:off x="6188752" y="1972242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232ED5B-4121-4FF5-9439-B619E9076224}"/>
                </a:ext>
              </a:extLst>
            </p:cNvPr>
            <p:cNvCxnSpPr/>
            <p:nvPr/>
          </p:nvCxnSpPr>
          <p:spPr bwMode="auto">
            <a:xfrm>
              <a:off x="6241578" y="1972242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A54C3EAB-26F8-4F77-88AC-F0D30C4A64A7}"/>
                </a:ext>
              </a:extLst>
            </p:cNvPr>
            <p:cNvCxnSpPr/>
            <p:nvPr/>
          </p:nvCxnSpPr>
          <p:spPr bwMode="auto">
            <a:xfrm>
              <a:off x="6279675" y="1971753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45F5028-B1AE-4ED0-A54C-4638EDD94FCD}"/>
                </a:ext>
              </a:extLst>
            </p:cNvPr>
            <p:cNvCxnSpPr/>
            <p:nvPr/>
          </p:nvCxnSpPr>
          <p:spPr bwMode="auto">
            <a:xfrm>
              <a:off x="6345770" y="1971753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A0339FF4-1158-4B2B-BB9B-D7E08F8C9DB5}"/>
                </a:ext>
              </a:extLst>
            </p:cNvPr>
            <p:cNvCxnSpPr/>
            <p:nvPr/>
          </p:nvCxnSpPr>
          <p:spPr bwMode="auto">
            <a:xfrm>
              <a:off x="6421482" y="1971752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9C90D8F-1CD4-41C1-B50E-24C6B6F250BE}"/>
                </a:ext>
              </a:extLst>
            </p:cNvPr>
            <p:cNvCxnSpPr/>
            <p:nvPr/>
          </p:nvCxnSpPr>
          <p:spPr bwMode="auto">
            <a:xfrm>
              <a:off x="6440542" y="1971752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81CBD60-B4AE-4483-BCF0-FE29EC4CD53E}"/>
                </a:ext>
              </a:extLst>
            </p:cNvPr>
            <p:cNvCxnSpPr/>
            <p:nvPr/>
          </p:nvCxnSpPr>
          <p:spPr bwMode="auto">
            <a:xfrm>
              <a:off x="6478641" y="1971752"/>
              <a:ext cx="0" cy="9411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3EFBC412-1436-4C30-907C-11838AA48936}"/>
                </a:ext>
              </a:extLst>
            </p:cNvPr>
            <p:cNvGrpSpPr/>
            <p:nvPr/>
          </p:nvGrpSpPr>
          <p:grpSpPr>
            <a:xfrm>
              <a:off x="6652209" y="2044476"/>
              <a:ext cx="2385958" cy="94115"/>
              <a:chOff x="6652209" y="2044476"/>
              <a:chExt cx="2385958" cy="94115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C313975E-9C74-4C57-911F-925491C8EC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652209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0D0C67F3-3AF2-41CD-B62B-C998DC9DF7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660675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7FD29783-59B6-45CB-8741-85E1C32E61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695164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DA747742-0E7A-4AC0-8794-86BEEFD789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741109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BDE04857-7DA6-4F00-B663-8BCEB12AFBC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779210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A74EED10-6CD9-4A9E-8BC4-2E91832D37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13077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0554B6BB-F618-412A-B7B4-44C42DC487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44351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09CA42B0-667C-482A-B959-1E3955C676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85043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50DEE497-E265-4DCE-8CEE-BD66C0CF76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14677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02DA710D-8B80-464F-9F9F-1ADAA01557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99343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65A0EC82-B941-4A10-8601-5905788177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88243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410C50B7-8EC9-457E-ADBB-EA2083D29C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36409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ED9B2DDD-806F-484F-8134-E68CEEFE36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95678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9E7EFAC7-7DEE-45AB-BEEA-A3AA79EF7E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93043" y="2044476"/>
                <a:ext cx="0" cy="94115"/>
              </a:xfrm>
              <a:prstGeom prst="line">
                <a:avLst/>
              </a:prstGeom>
              <a:noFill/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A7391982-5142-48B7-9670-998148E42E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65009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C2039CAF-9BE0-4B47-9E7C-6C3BE48B88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15811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7322C1CC-B63E-4D41-A246-8948A3F1BE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49678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087C860E-27F1-45EB-A86A-3B9D952A0C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04710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72E0B0EF-87B1-422F-A068-6745E38670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93612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BF686C1D-1634-47CC-BEFD-CFF3D548699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20655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E5418816-CA10-4C16-B002-EE4EBBCD97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1344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01F6A0B8-9222-452A-87A0-E5B948A9F3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22123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32E8F688-080C-43A4-8E02-D39F7EB5CE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79878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1C00BCB9-618C-4D6F-93B2-89BCBCAE1A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21177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60A2A8CB-A8EB-487B-A40B-E4C91097BD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392111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E640CC55-F032-40B4-95AC-8E3B9E3900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04810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492BBFA5-524D-43E0-AEEE-E7F11D5674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633410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46A1C0C0-C922-4D74-8CE2-0E2D16366E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038167" y="2044476"/>
                <a:ext cx="0" cy="941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32817337-9864-4CC9-B9C0-A000DE5D6588}"/>
              </a:ext>
            </a:extLst>
          </p:cNvPr>
          <p:cNvSpPr/>
          <p:nvPr/>
        </p:nvSpPr>
        <p:spPr bwMode="auto">
          <a:xfrm>
            <a:off x="3238500" y="1625600"/>
            <a:ext cx="5803900" cy="393700"/>
          </a:xfrm>
          <a:custGeom>
            <a:avLst/>
            <a:gdLst>
              <a:gd name="connsiteX0" fmla="*/ 0 w 5803900"/>
              <a:gd name="connsiteY0" fmla="*/ 0 h 393700"/>
              <a:gd name="connsiteX1" fmla="*/ 139700 w 5803900"/>
              <a:gd name="connsiteY1" fmla="*/ 0 h 393700"/>
              <a:gd name="connsiteX2" fmla="*/ 139700 w 5803900"/>
              <a:gd name="connsiteY2" fmla="*/ 33867 h 393700"/>
              <a:gd name="connsiteX3" fmla="*/ 228600 w 5803900"/>
              <a:gd name="connsiteY3" fmla="*/ 33867 h 393700"/>
              <a:gd name="connsiteX4" fmla="*/ 228600 w 5803900"/>
              <a:gd name="connsiteY4" fmla="*/ 55033 h 393700"/>
              <a:gd name="connsiteX5" fmla="*/ 275167 w 5803900"/>
              <a:gd name="connsiteY5" fmla="*/ 55033 h 393700"/>
              <a:gd name="connsiteX6" fmla="*/ 275167 w 5803900"/>
              <a:gd name="connsiteY6" fmla="*/ 55033 h 393700"/>
              <a:gd name="connsiteX7" fmla="*/ 275167 w 5803900"/>
              <a:gd name="connsiteY7" fmla="*/ 55033 h 393700"/>
              <a:gd name="connsiteX8" fmla="*/ 275167 w 5803900"/>
              <a:gd name="connsiteY8" fmla="*/ 93133 h 393700"/>
              <a:gd name="connsiteX9" fmla="*/ 482600 w 5803900"/>
              <a:gd name="connsiteY9" fmla="*/ 93133 h 393700"/>
              <a:gd name="connsiteX10" fmla="*/ 482600 w 5803900"/>
              <a:gd name="connsiteY10" fmla="*/ 135467 h 393700"/>
              <a:gd name="connsiteX11" fmla="*/ 1265767 w 5803900"/>
              <a:gd name="connsiteY11" fmla="*/ 135467 h 393700"/>
              <a:gd name="connsiteX12" fmla="*/ 1265767 w 5803900"/>
              <a:gd name="connsiteY12" fmla="*/ 156633 h 393700"/>
              <a:gd name="connsiteX13" fmla="*/ 1722967 w 5803900"/>
              <a:gd name="connsiteY13" fmla="*/ 156633 h 393700"/>
              <a:gd name="connsiteX14" fmla="*/ 1722967 w 5803900"/>
              <a:gd name="connsiteY14" fmla="*/ 194733 h 393700"/>
              <a:gd name="connsiteX15" fmla="*/ 1761067 w 5803900"/>
              <a:gd name="connsiteY15" fmla="*/ 194733 h 393700"/>
              <a:gd name="connsiteX16" fmla="*/ 1761067 w 5803900"/>
              <a:gd name="connsiteY16" fmla="*/ 194733 h 393700"/>
              <a:gd name="connsiteX17" fmla="*/ 1761067 w 5803900"/>
              <a:gd name="connsiteY17" fmla="*/ 220133 h 393700"/>
              <a:gd name="connsiteX18" fmla="*/ 2065867 w 5803900"/>
              <a:gd name="connsiteY18" fmla="*/ 220133 h 393700"/>
              <a:gd name="connsiteX19" fmla="*/ 2065867 w 5803900"/>
              <a:gd name="connsiteY19" fmla="*/ 245533 h 393700"/>
              <a:gd name="connsiteX20" fmla="*/ 2404533 w 5803900"/>
              <a:gd name="connsiteY20" fmla="*/ 245533 h 393700"/>
              <a:gd name="connsiteX21" fmla="*/ 2404533 w 5803900"/>
              <a:gd name="connsiteY21" fmla="*/ 300567 h 393700"/>
              <a:gd name="connsiteX22" fmla="*/ 2446867 w 5803900"/>
              <a:gd name="connsiteY22" fmla="*/ 300567 h 393700"/>
              <a:gd name="connsiteX23" fmla="*/ 2446867 w 5803900"/>
              <a:gd name="connsiteY23" fmla="*/ 325967 h 393700"/>
              <a:gd name="connsiteX24" fmla="*/ 2552700 w 5803900"/>
              <a:gd name="connsiteY24" fmla="*/ 325967 h 393700"/>
              <a:gd name="connsiteX25" fmla="*/ 2552700 w 5803900"/>
              <a:gd name="connsiteY25" fmla="*/ 325967 h 393700"/>
              <a:gd name="connsiteX26" fmla="*/ 3403600 w 5803900"/>
              <a:gd name="connsiteY26" fmla="*/ 325967 h 393700"/>
              <a:gd name="connsiteX27" fmla="*/ 3403600 w 5803900"/>
              <a:gd name="connsiteY27" fmla="*/ 393700 h 393700"/>
              <a:gd name="connsiteX28" fmla="*/ 5803900 w 5803900"/>
              <a:gd name="connsiteY28" fmla="*/ 393700 h 393700"/>
              <a:gd name="connsiteX0" fmla="*/ 0 w 5803900"/>
              <a:gd name="connsiteY0" fmla="*/ 0 h 393700"/>
              <a:gd name="connsiteX1" fmla="*/ 139700 w 5803900"/>
              <a:gd name="connsiteY1" fmla="*/ 0 h 393700"/>
              <a:gd name="connsiteX2" fmla="*/ 139700 w 5803900"/>
              <a:gd name="connsiteY2" fmla="*/ 33867 h 393700"/>
              <a:gd name="connsiteX3" fmla="*/ 228600 w 5803900"/>
              <a:gd name="connsiteY3" fmla="*/ 33867 h 393700"/>
              <a:gd name="connsiteX4" fmla="*/ 228600 w 5803900"/>
              <a:gd name="connsiteY4" fmla="*/ 55033 h 393700"/>
              <a:gd name="connsiteX5" fmla="*/ 275167 w 5803900"/>
              <a:gd name="connsiteY5" fmla="*/ 55033 h 393700"/>
              <a:gd name="connsiteX6" fmla="*/ 275167 w 5803900"/>
              <a:gd name="connsiteY6" fmla="*/ 55033 h 393700"/>
              <a:gd name="connsiteX7" fmla="*/ 275167 w 5803900"/>
              <a:gd name="connsiteY7" fmla="*/ 55033 h 393700"/>
              <a:gd name="connsiteX8" fmla="*/ 275167 w 5803900"/>
              <a:gd name="connsiteY8" fmla="*/ 93133 h 393700"/>
              <a:gd name="connsiteX9" fmla="*/ 482600 w 5803900"/>
              <a:gd name="connsiteY9" fmla="*/ 93133 h 393700"/>
              <a:gd name="connsiteX10" fmla="*/ 482600 w 5803900"/>
              <a:gd name="connsiteY10" fmla="*/ 135467 h 393700"/>
              <a:gd name="connsiteX11" fmla="*/ 1265767 w 5803900"/>
              <a:gd name="connsiteY11" fmla="*/ 135467 h 393700"/>
              <a:gd name="connsiteX12" fmla="*/ 1265767 w 5803900"/>
              <a:gd name="connsiteY12" fmla="*/ 156633 h 393700"/>
              <a:gd name="connsiteX13" fmla="*/ 1722967 w 5803900"/>
              <a:gd name="connsiteY13" fmla="*/ 156633 h 393700"/>
              <a:gd name="connsiteX14" fmla="*/ 1722967 w 5803900"/>
              <a:gd name="connsiteY14" fmla="*/ 194733 h 393700"/>
              <a:gd name="connsiteX15" fmla="*/ 1761067 w 5803900"/>
              <a:gd name="connsiteY15" fmla="*/ 194733 h 393700"/>
              <a:gd name="connsiteX16" fmla="*/ 1761067 w 5803900"/>
              <a:gd name="connsiteY16" fmla="*/ 194733 h 393700"/>
              <a:gd name="connsiteX17" fmla="*/ 1761067 w 5803900"/>
              <a:gd name="connsiteY17" fmla="*/ 220133 h 393700"/>
              <a:gd name="connsiteX18" fmla="*/ 2065867 w 5803900"/>
              <a:gd name="connsiteY18" fmla="*/ 220133 h 393700"/>
              <a:gd name="connsiteX19" fmla="*/ 2065867 w 5803900"/>
              <a:gd name="connsiteY19" fmla="*/ 245533 h 393700"/>
              <a:gd name="connsiteX20" fmla="*/ 2404533 w 5803900"/>
              <a:gd name="connsiteY20" fmla="*/ 245533 h 393700"/>
              <a:gd name="connsiteX21" fmla="*/ 2404533 w 5803900"/>
              <a:gd name="connsiteY21" fmla="*/ 300567 h 393700"/>
              <a:gd name="connsiteX22" fmla="*/ 2446867 w 5803900"/>
              <a:gd name="connsiteY22" fmla="*/ 300567 h 393700"/>
              <a:gd name="connsiteX23" fmla="*/ 2446867 w 5803900"/>
              <a:gd name="connsiteY23" fmla="*/ 325967 h 393700"/>
              <a:gd name="connsiteX24" fmla="*/ 2552700 w 5803900"/>
              <a:gd name="connsiteY24" fmla="*/ 325967 h 393700"/>
              <a:gd name="connsiteX25" fmla="*/ 2544233 w 5803900"/>
              <a:gd name="connsiteY25" fmla="*/ 368300 h 393700"/>
              <a:gd name="connsiteX26" fmla="*/ 3403600 w 5803900"/>
              <a:gd name="connsiteY26" fmla="*/ 325967 h 393700"/>
              <a:gd name="connsiteX27" fmla="*/ 3403600 w 5803900"/>
              <a:gd name="connsiteY27" fmla="*/ 393700 h 393700"/>
              <a:gd name="connsiteX28" fmla="*/ 5803900 w 5803900"/>
              <a:gd name="connsiteY28" fmla="*/ 393700 h 393700"/>
              <a:gd name="connsiteX0" fmla="*/ 0 w 5803900"/>
              <a:gd name="connsiteY0" fmla="*/ 0 h 393700"/>
              <a:gd name="connsiteX1" fmla="*/ 139700 w 5803900"/>
              <a:gd name="connsiteY1" fmla="*/ 0 h 393700"/>
              <a:gd name="connsiteX2" fmla="*/ 139700 w 5803900"/>
              <a:gd name="connsiteY2" fmla="*/ 33867 h 393700"/>
              <a:gd name="connsiteX3" fmla="*/ 228600 w 5803900"/>
              <a:gd name="connsiteY3" fmla="*/ 33867 h 393700"/>
              <a:gd name="connsiteX4" fmla="*/ 228600 w 5803900"/>
              <a:gd name="connsiteY4" fmla="*/ 55033 h 393700"/>
              <a:gd name="connsiteX5" fmla="*/ 275167 w 5803900"/>
              <a:gd name="connsiteY5" fmla="*/ 55033 h 393700"/>
              <a:gd name="connsiteX6" fmla="*/ 275167 w 5803900"/>
              <a:gd name="connsiteY6" fmla="*/ 55033 h 393700"/>
              <a:gd name="connsiteX7" fmla="*/ 275167 w 5803900"/>
              <a:gd name="connsiteY7" fmla="*/ 55033 h 393700"/>
              <a:gd name="connsiteX8" fmla="*/ 275167 w 5803900"/>
              <a:gd name="connsiteY8" fmla="*/ 93133 h 393700"/>
              <a:gd name="connsiteX9" fmla="*/ 482600 w 5803900"/>
              <a:gd name="connsiteY9" fmla="*/ 93133 h 393700"/>
              <a:gd name="connsiteX10" fmla="*/ 482600 w 5803900"/>
              <a:gd name="connsiteY10" fmla="*/ 135467 h 393700"/>
              <a:gd name="connsiteX11" fmla="*/ 1265767 w 5803900"/>
              <a:gd name="connsiteY11" fmla="*/ 135467 h 393700"/>
              <a:gd name="connsiteX12" fmla="*/ 1265767 w 5803900"/>
              <a:gd name="connsiteY12" fmla="*/ 156633 h 393700"/>
              <a:gd name="connsiteX13" fmla="*/ 1722967 w 5803900"/>
              <a:gd name="connsiteY13" fmla="*/ 156633 h 393700"/>
              <a:gd name="connsiteX14" fmla="*/ 1722967 w 5803900"/>
              <a:gd name="connsiteY14" fmla="*/ 194733 h 393700"/>
              <a:gd name="connsiteX15" fmla="*/ 1761067 w 5803900"/>
              <a:gd name="connsiteY15" fmla="*/ 194733 h 393700"/>
              <a:gd name="connsiteX16" fmla="*/ 1761067 w 5803900"/>
              <a:gd name="connsiteY16" fmla="*/ 194733 h 393700"/>
              <a:gd name="connsiteX17" fmla="*/ 1761067 w 5803900"/>
              <a:gd name="connsiteY17" fmla="*/ 220133 h 393700"/>
              <a:gd name="connsiteX18" fmla="*/ 2065867 w 5803900"/>
              <a:gd name="connsiteY18" fmla="*/ 220133 h 393700"/>
              <a:gd name="connsiteX19" fmla="*/ 2065867 w 5803900"/>
              <a:gd name="connsiteY19" fmla="*/ 245533 h 393700"/>
              <a:gd name="connsiteX20" fmla="*/ 2404533 w 5803900"/>
              <a:gd name="connsiteY20" fmla="*/ 245533 h 393700"/>
              <a:gd name="connsiteX21" fmla="*/ 2404533 w 5803900"/>
              <a:gd name="connsiteY21" fmla="*/ 300567 h 393700"/>
              <a:gd name="connsiteX22" fmla="*/ 2446867 w 5803900"/>
              <a:gd name="connsiteY22" fmla="*/ 300567 h 393700"/>
              <a:gd name="connsiteX23" fmla="*/ 2446867 w 5803900"/>
              <a:gd name="connsiteY23" fmla="*/ 325967 h 393700"/>
              <a:gd name="connsiteX24" fmla="*/ 2552700 w 5803900"/>
              <a:gd name="connsiteY24" fmla="*/ 325967 h 393700"/>
              <a:gd name="connsiteX25" fmla="*/ 2552700 w 5803900"/>
              <a:gd name="connsiteY25" fmla="*/ 368300 h 393700"/>
              <a:gd name="connsiteX26" fmla="*/ 3403600 w 5803900"/>
              <a:gd name="connsiteY26" fmla="*/ 325967 h 393700"/>
              <a:gd name="connsiteX27" fmla="*/ 3403600 w 5803900"/>
              <a:gd name="connsiteY27" fmla="*/ 393700 h 393700"/>
              <a:gd name="connsiteX28" fmla="*/ 5803900 w 5803900"/>
              <a:gd name="connsiteY28" fmla="*/ 393700 h 393700"/>
              <a:gd name="connsiteX0" fmla="*/ 0 w 5803900"/>
              <a:gd name="connsiteY0" fmla="*/ 0 h 393700"/>
              <a:gd name="connsiteX1" fmla="*/ 139700 w 5803900"/>
              <a:gd name="connsiteY1" fmla="*/ 0 h 393700"/>
              <a:gd name="connsiteX2" fmla="*/ 139700 w 5803900"/>
              <a:gd name="connsiteY2" fmla="*/ 33867 h 393700"/>
              <a:gd name="connsiteX3" fmla="*/ 228600 w 5803900"/>
              <a:gd name="connsiteY3" fmla="*/ 33867 h 393700"/>
              <a:gd name="connsiteX4" fmla="*/ 228600 w 5803900"/>
              <a:gd name="connsiteY4" fmla="*/ 55033 h 393700"/>
              <a:gd name="connsiteX5" fmla="*/ 275167 w 5803900"/>
              <a:gd name="connsiteY5" fmla="*/ 55033 h 393700"/>
              <a:gd name="connsiteX6" fmla="*/ 275167 w 5803900"/>
              <a:gd name="connsiteY6" fmla="*/ 55033 h 393700"/>
              <a:gd name="connsiteX7" fmla="*/ 275167 w 5803900"/>
              <a:gd name="connsiteY7" fmla="*/ 55033 h 393700"/>
              <a:gd name="connsiteX8" fmla="*/ 275167 w 5803900"/>
              <a:gd name="connsiteY8" fmla="*/ 93133 h 393700"/>
              <a:gd name="connsiteX9" fmla="*/ 482600 w 5803900"/>
              <a:gd name="connsiteY9" fmla="*/ 93133 h 393700"/>
              <a:gd name="connsiteX10" fmla="*/ 482600 w 5803900"/>
              <a:gd name="connsiteY10" fmla="*/ 135467 h 393700"/>
              <a:gd name="connsiteX11" fmla="*/ 1265767 w 5803900"/>
              <a:gd name="connsiteY11" fmla="*/ 135467 h 393700"/>
              <a:gd name="connsiteX12" fmla="*/ 1265767 w 5803900"/>
              <a:gd name="connsiteY12" fmla="*/ 156633 h 393700"/>
              <a:gd name="connsiteX13" fmla="*/ 1722967 w 5803900"/>
              <a:gd name="connsiteY13" fmla="*/ 156633 h 393700"/>
              <a:gd name="connsiteX14" fmla="*/ 1722967 w 5803900"/>
              <a:gd name="connsiteY14" fmla="*/ 194733 h 393700"/>
              <a:gd name="connsiteX15" fmla="*/ 1761067 w 5803900"/>
              <a:gd name="connsiteY15" fmla="*/ 194733 h 393700"/>
              <a:gd name="connsiteX16" fmla="*/ 1761067 w 5803900"/>
              <a:gd name="connsiteY16" fmla="*/ 194733 h 393700"/>
              <a:gd name="connsiteX17" fmla="*/ 1761067 w 5803900"/>
              <a:gd name="connsiteY17" fmla="*/ 220133 h 393700"/>
              <a:gd name="connsiteX18" fmla="*/ 2065867 w 5803900"/>
              <a:gd name="connsiteY18" fmla="*/ 220133 h 393700"/>
              <a:gd name="connsiteX19" fmla="*/ 2065867 w 5803900"/>
              <a:gd name="connsiteY19" fmla="*/ 245533 h 393700"/>
              <a:gd name="connsiteX20" fmla="*/ 2404533 w 5803900"/>
              <a:gd name="connsiteY20" fmla="*/ 245533 h 393700"/>
              <a:gd name="connsiteX21" fmla="*/ 2404533 w 5803900"/>
              <a:gd name="connsiteY21" fmla="*/ 300567 h 393700"/>
              <a:gd name="connsiteX22" fmla="*/ 2446867 w 5803900"/>
              <a:gd name="connsiteY22" fmla="*/ 300567 h 393700"/>
              <a:gd name="connsiteX23" fmla="*/ 2446867 w 5803900"/>
              <a:gd name="connsiteY23" fmla="*/ 325967 h 393700"/>
              <a:gd name="connsiteX24" fmla="*/ 2552700 w 5803900"/>
              <a:gd name="connsiteY24" fmla="*/ 325967 h 393700"/>
              <a:gd name="connsiteX25" fmla="*/ 2552700 w 5803900"/>
              <a:gd name="connsiteY25" fmla="*/ 368300 h 393700"/>
              <a:gd name="connsiteX26" fmla="*/ 3399367 w 5803900"/>
              <a:gd name="connsiteY26" fmla="*/ 359834 h 393700"/>
              <a:gd name="connsiteX27" fmla="*/ 3403600 w 5803900"/>
              <a:gd name="connsiteY27" fmla="*/ 393700 h 393700"/>
              <a:gd name="connsiteX28" fmla="*/ 5803900 w 5803900"/>
              <a:gd name="connsiteY28" fmla="*/ 393700 h 393700"/>
              <a:gd name="connsiteX0" fmla="*/ 0 w 5803900"/>
              <a:gd name="connsiteY0" fmla="*/ 0 h 393700"/>
              <a:gd name="connsiteX1" fmla="*/ 139700 w 5803900"/>
              <a:gd name="connsiteY1" fmla="*/ 0 h 393700"/>
              <a:gd name="connsiteX2" fmla="*/ 139700 w 5803900"/>
              <a:gd name="connsiteY2" fmla="*/ 33867 h 393700"/>
              <a:gd name="connsiteX3" fmla="*/ 228600 w 5803900"/>
              <a:gd name="connsiteY3" fmla="*/ 33867 h 393700"/>
              <a:gd name="connsiteX4" fmla="*/ 228600 w 5803900"/>
              <a:gd name="connsiteY4" fmla="*/ 55033 h 393700"/>
              <a:gd name="connsiteX5" fmla="*/ 275167 w 5803900"/>
              <a:gd name="connsiteY5" fmla="*/ 55033 h 393700"/>
              <a:gd name="connsiteX6" fmla="*/ 275167 w 5803900"/>
              <a:gd name="connsiteY6" fmla="*/ 55033 h 393700"/>
              <a:gd name="connsiteX7" fmla="*/ 275167 w 5803900"/>
              <a:gd name="connsiteY7" fmla="*/ 55033 h 393700"/>
              <a:gd name="connsiteX8" fmla="*/ 275167 w 5803900"/>
              <a:gd name="connsiteY8" fmla="*/ 93133 h 393700"/>
              <a:gd name="connsiteX9" fmla="*/ 482600 w 5803900"/>
              <a:gd name="connsiteY9" fmla="*/ 93133 h 393700"/>
              <a:gd name="connsiteX10" fmla="*/ 482600 w 5803900"/>
              <a:gd name="connsiteY10" fmla="*/ 135467 h 393700"/>
              <a:gd name="connsiteX11" fmla="*/ 1265767 w 5803900"/>
              <a:gd name="connsiteY11" fmla="*/ 135467 h 393700"/>
              <a:gd name="connsiteX12" fmla="*/ 1265767 w 5803900"/>
              <a:gd name="connsiteY12" fmla="*/ 156633 h 393700"/>
              <a:gd name="connsiteX13" fmla="*/ 1722967 w 5803900"/>
              <a:gd name="connsiteY13" fmla="*/ 156633 h 393700"/>
              <a:gd name="connsiteX14" fmla="*/ 1722967 w 5803900"/>
              <a:gd name="connsiteY14" fmla="*/ 194733 h 393700"/>
              <a:gd name="connsiteX15" fmla="*/ 1761067 w 5803900"/>
              <a:gd name="connsiteY15" fmla="*/ 194733 h 393700"/>
              <a:gd name="connsiteX16" fmla="*/ 1761067 w 5803900"/>
              <a:gd name="connsiteY16" fmla="*/ 194733 h 393700"/>
              <a:gd name="connsiteX17" fmla="*/ 1761067 w 5803900"/>
              <a:gd name="connsiteY17" fmla="*/ 220133 h 393700"/>
              <a:gd name="connsiteX18" fmla="*/ 2065867 w 5803900"/>
              <a:gd name="connsiteY18" fmla="*/ 220133 h 393700"/>
              <a:gd name="connsiteX19" fmla="*/ 2065867 w 5803900"/>
              <a:gd name="connsiteY19" fmla="*/ 245533 h 393700"/>
              <a:gd name="connsiteX20" fmla="*/ 2404533 w 5803900"/>
              <a:gd name="connsiteY20" fmla="*/ 245533 h 393700"/>
              <a:gd name="connsiteX21" fmla="*/ 2404533 w 5803900"/>
              <a:gd name="connsiteY21" fmla="*/ 300567 h 393700"/>
              <a:gd name="connsiteX22" fmla="*/ 2446867 w 5803900"/>
              <a:gd name="connsiteY22" fmla="*/ 300567 h 393700"/>
              <a:gd name="connsiteX23" fmla="*/ 2446867 w 5803900"/>
              <a:gd name="connsiteY23" fmla="*/ 325967 h 393700"/>
              <a:gd name="connsiteX24" fmla="*/ 2552700 w 5803900"/>
              <a:gd name="connsiteY24" fmla="*/ 325967 h 393700"/>
              <a:gd name="connsiteX25" fmla="*/ 2552700 w 5803900"/>
              <a:gd name="connsiteY25" fmla="*/ 368300 h 393700"/>
              <a:gd name="connsiteX26" fmla="*/ 3403600 w 5803900"/>
              <a:gd name="connsiteY26" fmla="*/ 364068 h 393700"/>
              <a:gd name="connsiteX27" fmla="*/ 3403600 w 5803900"/>
              <a:gd name="connsiteY27" fmla="*/ 393700 h 393700"/>
              <a:gd name="connsiteX28" fmla="*/ 5803900 w 5803900"/>
              <a:gd name="connsiteY28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03900" h="393700">
                <a:moveTo>
                  <a:pt x="0" y="0"/>
                </a:moveTo>
                <a:lnTo>
                  <a:pt x="139700" y="0"/>
                </a:lnTo>
                <a:lnTo>
                  <a:pt x="139700" y="33867"/>
                </a:lnTo>
                <a:lnTo>
                  <a:pt x="228600" y="33867"/>
                </a:lnTo>
                <a:lnTo>
                  <a:pt x="228600" y="55033"/>
                </a:lnTo>
                <a:lnTo>
                  <a:pt x="275167" y="55033"/>
                </a:lnTo>
                <a:lnTo>
                  <a:pt x="275167" y="55033"/>
                </a:lnTo>
                <a:lnTo>
                  <a:pt x="275167" y="55033"/>
                </a:lnTo>
                <a:lnTo>
                  <a:pt x="275167" y="93133"/>
                </a:lnTo>
                <a:lnTo>
                  <a:pt x="482600" y="93133"/>
                </a:lnTo>
                <a:lnTo>
                  <a:pt x="482600" y="135467"/>
                </a:lnTo>
                <a:lnTo>
                  <a:pt x="1265767" y="135467"/>
                </a:lnTo>
                <a:lnTo>
                  <a:pt x="1265767" y="156633"/>
                </a:lnTo>
                <a:lnTo>
                  <a:pt x="1722967" y="156633"/>
                </a:lnTo>
                <a:lnTo>
                  <a:pt x="1722967" y="194733"/>
                </a:lnTo>
                <a:lnTo>
                  <a:pt x="1761067" y="194733"/>
                </a:lnTo>
                <a:lnTo>
                  <a:pt x="1761067" y="194733"/>
                </a:lnTo>
                <a:lnTo>
                  <a:pt x="1761067" y="220133"/>
                </a:lnTo>
                <a:lnTo>
                  <a:pt x="2065867" y="220133"/>
                </a:lnTo>
                <a:lnTo>
                  <a:pt x="2065867" y="245533"/>
                </a:lnTo>
                <a:lnTo>
                  <a:pt x="2404533" y="245533"/>
                </a:lnTo>
                <a:lnTo>
                  <a:pt x="2404533" y="300567"/>
                </a:lnTo>
                <a:lnTo>
                  <a:pt x="2446867" y="300567"/>
                </a:lnTo>
                <a:lnTo>
                  <a:pt x="2446867" y="325967"/>
                </a:lnTo>
                <a:lnTo>
                  <a:pt x="2552700" y="325967"/>
                </a:lnTo>
                <a:lnTo>
                  <a:pt x="2552700" y="368300"/>
                </a:lnTo>
                <a:lnTo>
                  <a:pt x="3403600" y="364068"/>
                </a:lnTo>
                <a:lnTo>
                  <a:pt x="3403600" y="393700"/>
                </a:lnTo>
                <a:lnTo>
                  <a:pt x="5803900" y="393700"/>
                </a:lnTo>
              </a:path>
            </a:pathLst>
          </a:custGeom>
          <a:noFill/>
          <a:ln w="28575">
            <a:solidFill>
              <a:schemeClr val="tx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FB06E97F-FC25-4EE3-AC04-C8BD1E114E10}"/>
              </a:ext>
            </a:extLst>
          </p:cNvPr>
          <p:cNvGrpSpPr/>
          <p:nvPr/>
        </p:nvGrpSpPr>
        <p:grpSpPr>
          <a:xfrm>
            <a:off x="3977135" y="1601572"/>
            <a:ext cx="4982330" cy="424338"/>
            <a:chOff x="3977135" y="1601572"/>
            <a:chExt cx="4982330" cy="424338"/>
          </a:xfrm>
        </p:grpSpPr>
        <p:sp>
          <p:nvSpPr>
            <p:cNvPr id="97" name="Multiplication Sign 96">
              <a:extLst>
                <a:ext uri="{FF2B5EF4-FFF2-40B4-BE49-F238E27FC236}">
                  <a16:creationId xmlns:a16="http://schemas.microsoft.com/office/drawing/2014/main" xmlns="" id="{AD70F3CB-4022-414C-A9E9-94B2BA3CA6D2}"/>
                </a:ext>
              </a:extLst>
            </p:cNvPr>
            <p:cNvSpPr/>
            <p:nvPr/>
          </p:nvSpPr>
          <p:spPr bwMode="auto">
            <a:xfrm>
              <a:off x="3977135" y="1601572"/>
              <a:ext cx="137667" cy="137667"/>
            </a:xfrm>
            <a:prstGeom prst="mathMultiply">
              <a:avLst>
                <a:gd name="adj1" fmla="val 10793"/>
              </a:avLst>
            </a:prstGeom>
            <a:solidFill>
              <a:schemeClr val="accent3"/>
            </a:solidFill>
            <a:ln w="28575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Multiplication Sign 97">
              <a:extLst>
                <a:ext uri="{FF2B5EF4-FFF2-40B4-BE49-F238E27FC236}">
                  <a16:creationId xmlns:a16="http://schemas.microsoft.com/office/drawing/2014/main" xmlns="" id="{CF6B23B9-7270-4F1F-A658-50435F85C530}"/>
                </a:ext>
              </a:extLst>
            </p:cNvPr>
            <p:cNvSpPr/>
            <p:nvPr/>
          </p:nvSpPr>
          <p:spPr bwMode="auto">
            <a:xfrm>
              <a:off x="4486739" y="1660720"/>
              <a:ext cx="137667" cy="137667"/>
            </a:xfrm>
            <a:prstGeom prst="mathMultiply">
              <a:avLst>
                <a:gd name="adj1" fmla="val 10793"/>
              </a:avLst>
            </a:prstGeom>
            <a:solidFill>
              <a:schemeClr val="accent3"/>
            </a:solidFill>
            <a:ln w="28575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87A4D5F8-A6FA-41AA-A684-7B5659823F38}"/>
                </a:ext>
              </a:extLst>
            </p:cNvPr>
            <p:cNvGrpSpPr/>
            <p:nvPr/>
          </p:nvGrpSpPr>
          <p:grpSpPr>
            <a:xfrm>
              <a:off x="5964257" y="1875230"/>
              <a:ext cx="2995208" cy="150680"/>
              <a:chOff x="5964257" y="1875230"/>
              <a:chExt cx="2995208" cy="150680"/>
            </a:xfrm>
          </p:grpSpPr>
          <p:sp>
            <p:nvSpPr>
              <p:cNvPr id="99" name="Multiplication Sign 98">
                <a:extLst>
                  <a:ext uri="{FF2B5EF4-FFF2-40B4-BE49-F238E27FC236}">
                    <a16:creationId xmlns:a16="http://schemas.microsoft.com/office/drawing/2014/main" xmlns="" id="{EC5AE9AE-53A9-40CE-B052-3CA1F359FDEA}"/>
                  </a:ext>
                </a:extLst>
              </p:cNvPr>
              <p:cNvSpPr/>
              <p:nvPr/>
            </p:nvSpPr>
            <p:spPr bwMode="auto">
              <a:xfrm>
                <a:off x="5964257" y="1882698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Multiplication Sign 99">
                <a:extLst>
                  <a:ext uri="{FF2B5EF4-FFF2-40B4-BE49-F238E27FC236}">
                    <a16:creationId xmlns:a16="http://schemas.microsoft.com/office/drawing/2014/main" xmlns="" id="{61251B6B-AFF3-425B-AD97-66F43AC6A180}"/>
                  </a:ext>
                </a:extLst>
              </p:cNvPr>
              <p:cNvSpPr/>
              <p:nvPr/>
            </p:nvSpPr>
            <p:spPr bwMode="auto">
              <a:xfrm>
                <a:off x="6307112" y="1881142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Multiplication Sign 100">
                <a:extLst>
                  <a:ext uri="{FF2B5EF4-FFF2-40B4-BE49-F238E27FC236}">
                    <a16:creationId xmlns:a16="http://schemas.microsoft.com/office/drawing/2014/main" xmlns="" id="{0E1EA296-FAAD-41DA-8088-688E94664D87}"/>
                  </a:ext>
                </a:extLst>
              </p:cNvPr>
              <p:cNvSpPr/>
              <p:nvPr/>
            </p:nvSpPr>
            <p:spPr bwMode="auto">
              <a:xfrm>
                <a:off x="6327926" y="1880651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Multiplication Sign 101">
                <a:extLst>
                  <a:ext uri="{FF2B5EF4-FFF2-40B4-BE49-F238E27FC236}">
                    <a16:creationId xmlns:a16="http://schemas.microsoft.com/office/drawing/2014/main" xmlns="" id="{22189E83-6BB1-4122-BDBD-76E52E3AC9E7}"/>
                  </a:ext>
                </a:extLst>
              </p:cNvPr>
              <p:cNvSpPr/>
              <p:nvPr/>
            </p:nvSpPr>
            <p:spPr bwMode="auto">
              <a:xfrm>
                <a:off x="6355125" y="1880651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Multiplication Sign 102">
                <a:extLst>
                  <a:ext uri="{FF2B5EF4-FFF2-40B4-BE49-F238E27FC236}">
                    <a16:creationId xmlns:a16="http://schemas.microsoft.com/office/drawing/2014/main" xmlns="" id="{636214C4-741E-4C45-9D85-E0D327B629AA}"/>
                  </a:ext>
                </a:extLst>
              </p:cNvPr>
              <p:cNvSpPr/>
              <p:nvPr/>
            </p:nvSpPr>
            <p:spPr bwMode="auto">
              <a:xfrm>
                <a:off x="6387977" y="1880651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Multiplication Sign 103">
                <a:extLst>
                  <a:ext uri="{FF2B5EF4-FFF2-40B4-BE49-F238E27FC236}">
                    <a16:creationId xmlns:a16="http://schemas.microsoft.com/office/drawing/2014/main" xmlns="" id="{0C6CC532-B679-4AF5-A3A1-434C5655AEBF}"/>
                  </a:ext>
                </a:extLst>
              </p:cNvPr>
              <p:cNvSpPr/>
              <p:nvPr/>
            </p:nvSpPr>
            <p:spPr bwMode="auto">
              <a:xfrm>
                <a:off x="6514998" y="1881142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Multiplication Sign 104">
                <a:extLst>
                  <a:ext uri="{FF2B5EF4-FFF2-40B4-BE49-F238E27FC236}">
                    <a16:creationId xmlns:a16="http://schemas.microsoft.com/office/drawing/2014/main" xmlns="" id="{CC9578E4-3AAB-484F-B750-C312A62C9BFF}"/>
                  </a:ext>
                </a:extLst>
              </p:cNvPr>
              <p:cNvSpPr/>
              <p:nvPr/>
            </p:nvSpPr>
            <p:spPr bwMode="auto">
              <a:xfrm>
                <a:off x="6535812" y="1880651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Multiplication Sign 105">
                <a:extLst>
                  <a:ext uri="{FF2B5EF4-FFF2-40B4-BE49-F238E27FC236}">
                    <a16:creationId xmlns:a16="http://schemas.microsoft.com/office/drawing/2014/main" xmlns="" id="{6C5369E0-F5AD-4D25-9E0A-9EC35C83820C}"/>
                  </a:ext>
                </a:extLst>
              </p:cNvPr>
              <p:cNvSpPr/>
              <p:nvPr/>
            </p:nvSpPr>
            <p:spPr bwMode="auto">
              <a:xfrm>
                <a:off x="6563011" y="1880651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Multiplication Sign 106">
                <a:extLst>
                  <a:ext uri="{FF2B5EF4-FFF2-40B4-BE49-F238E27FC236}">
                    <a16:creationId xmlns:a16="http://schemas.microsoft.com/office/drawing/2014/main" xmlns="" id="{6CF99F60-E0DE-4B8D-928C-D2552F76231E}"/>
                  </a:ext>
                </a:extLst>
              </p:cNvPr>
              <p:cNvSpPr/>
              <p:nvPr/>
            </p:nvSpPr>
            <p:spPr bwMode="auto">
              <a:xfrm>
                <a:off x="6413693" y="1880651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Multiplication Sign 107">
                <a:extLst>
                  <a:ext uri="{FF2B5EF4-FFF2-40B4-BE49-F238E27FC236}">
                    <a16:creationId xmlns:a16="http://schemas.microsoft.com/office/drawing/2014/main" xmlns="" id="{B78514EE-475F-48FC-8664-750652BB0A31}"/>
                  </a:ext>
                </a:extLst>
              </p:cNvPr>
              <p:cNvSpPr/>
              <p:nvPr/>
            </p:nvSpPr>
            <p:spPr bwMode="auto">
              <a:xfrm>
                <a:off x="6581263" y="1882124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Multiplication Sign 108">
                <a:extLst>
                  <a:ext uri="{FF2B5EF4-FFF2-40B4-BE49-F238E27FC236}">
                    <a16:creationId xmlns:a16="http://schemas.microsoft.com/office/drawing/2014/main" xmlns="" id="{B50C968E-C374-488A-B6BD-266EBAAF7A22}"/>
                  </a:ext>
                </a:extLst>
              </p:cNvPr>
              <p:cNvSpPr/>
              <p:nvPr/>
            </p:nvSpPr>
            <p:spPr bwMode="auto">
              <a:xfrm>
                <a:off x="6670531" y="1879669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Multiplication Sign 109">
                <a:extLst>
                  <a:ext uri="{FF2B5EF4-FFF2-40B4-BE49-F238E27FC236}">
                    <a16:creationId xmlns:a16="http://schemas.microsoft.com/office/drawing/2014/main" xmlns="" id="{9FBED67A-89FD-4EA6-89A4-5607E3300C41}"/>
                  </a:ext>
                </a:extLst>
              </p:cNvPr>
              <p:cNvSpPr/>
              <p:nvPr/>
            </p:nvSpPr>
            <p:spPr bwMode="auto">
              <a:xfrm>
                <a:off x="6719936" y="1884299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Multiplication Sign 110">
                <a:extLst>
                  <a:ext uri="{FF2B5EF4-FFF2-40B4-BE49-F238E27FC236}">
                    <a16:creationId xmlns:a16="http://schemas.microsoft.com/office/drawing/2014/main" xmlns="" id="{11019C30-32FF-4E4E-8240-1E4EDA90CB01}"/>
                  </a:ext>
                </a:extLst>
              </p:cNvPr>
              <p:cNvSpPr/>
              <p:nvPr/>
            </p:nvSpPr>
            <p:spPr bwMode="auto">
              <a:xfrm>
                <a:off x="6827358" y="1884508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Multiplication Sign 111">
                <a:extLst>
                  <a:ext uri="{FF2B5EF4-FFF2-40B4-BE49-F238E27FC236}">
                    <a16:creationId xmlns:a16="http://schemas.microsoft.com/office/drawing/2014/main" xmlns="" id="{00C24222-60AD-4BAA-BC29-9FA27DD1EB7F}"/>
                  </a:ext>
                </a:extLst>
              </p:cNvPr>
              <p:cNvSpPr/>
              <p:nvPr/>
            </p:nvSpPr>
            <p:spPr bwMode="auto">
              <a:xfrm>
                <a:off x="6870267" y="1883384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Multiplication Sign 112">
                <a:extLst>
                  <a:ext uri="{FF2B5EF4-FFF2-40B4-BE49-F238E27FC236}">
                    <a16:creationId xmlns:a16="http://schemas.microsoft.com/office/drawing/2014/main" xmlns="" id="{AE47ACD1-8C73-4322-A33B-E72E92401444}"/>
                  </a:ext>
                </a:extLst>
              </p:cNvPr>
              <p:cNvSpPr/>
              <p:nvPr/>
            </p:nvSpPr>
            <p:spPr bwMode="auto">
              <a:xfrm>
                <a:off x="6893148" y="1882979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Multiplication Sign 113">
                <a:extLst>
                  <a:ext uri="{FF2B5EF4-FFF2-40B4-BE49-F238E27FC236}">
                    <a16:creationId xmlns:a16="http://schemas.microsoft.com/office/drawing/2014/main" xmlns="" id="{B62D49DD-9823-4C06-9763-9FAB6A08479A}"/>
                  </a:ext>
                </a:extLst>
              </p:cNvPr>
              <p:cNvSpPr/>
              <p:nvPr/>
            </p:nvSpPr>
            <p:spPr bwMode="auto">
              <a:xfrm>
                <a:off x="6748148" y="1883384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Multiplication Sign 114">
                <a:extLst>
                  <a:ext uri="{FF2B5EF4-FFF2-40B4-BE49-F238E27FC236}">
                    <a16:creationId xmlns:a16="http://schemas.microsoft.com/office/drawing/2014/main" xmlns="" id="{C9DD8CFD-7A28-4CF1-A3B0-30B67B60F8D2}"/>
                  </a:ext>
                </a:extLst>
              </p:cNvPr>
              <p:cNvSpPr/>
              <p:nvPr/>
            </p:nvSpPr>
            <p:spPr bwMode="auto">
              <a:xfrm>
                <a:off x="6992328" y="1884857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Multiplication Sign 115">
                <a:extLst>
                  <a:ext uri="{FF2B5EF4-FFF2-40B4-BE49-F238E27FC236}">
                    <a16:creationId xmlns:a16="http://schemas.microsoft.com/office/drawing/2014/main" xmlns="" id="{8DA6D267-6279-4155-9D93-010522939A73}"/>
                  </a:ext>
                </a:extLst>
              </p:cNvPr>
              <p:cNvSpPr/>
              <p:nvPr/>
            </p:nvSpPr>
            <p:spPr bwMode="auto">
              <a:xfrm>
                <a:off x="7035141" y="1886434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7" name="Multiplication Sign 116">
                <a:extLst>
                  <a:ext uri="{FF2B5EF4-FFF2-40B4-BE49-F238E27FC236}">
                    <a16:creationId xmlns:a16="http://schemas.microsoft.com/office/drawing/2014/main" xmlns="" id="{7861A84E-A5A7-487E-80C1-5E8A5AAF2342}"/>
                  </a:ext>
                </a:extLst>
              </p:cNvPr>
              <p:cNvSpPr/>
              <p:nvPr/>
            </p:nvSpPr>
            <p:spPr bwMode="auto">
              <a:xfrm>
                <a:off x="7055955" y="1885943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8" name="Multiplication Sign 117">
                <a:extLst>
                  <a:ext uri="{FF2B5EF4-FFF2-40B4-BE49-F238E27FC236}">
                    <a16:creationId xmlns:a16="http://schemas.microsoft.com/office/drawing/2014/main" xmlns="" id="{A2A02B0B-E4EF-4628-B721-D432FC97861C}"/>
                  </a:ext>
                </a:extLst>
              </p:cNvPr>
              <p:cNvSpPr/>
              <p:nvPr/>
            </p:nvSpPr>
            <p:spPr bwMode="auto">
              <a:xfrm>
                <a:off x="7163393" y="1885452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9" name="Multiplication Sign 118">
                <a:extLst>
                  <a:ext uri="{FF2B5EF4-FFF2-40B4-BE49-F238E27FC236}">
                    <a16:creationId xmlns:a16="http://schemas.microsoft.com/office/drawing/2014/main" xmlns="" id="{FF377A36-B78A-4A87-BE09-321469C4B3A4}"/>
                  </a:ext>
                </a:extLst>
              </p:cNvPr>
              <p:cNvSpPr/>
              <p:nvPr/>
            </p:nvSpPr>
            <p:spPr bwMode="auto">
              <a:xfrm>
                <a:off x="7116006" y="1885943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0" name="Multiplication Sign 119">
                <a:extLst>
                  <a:ext uri="{FF2B5EF4-FFF2-40B4-BE49-F238E27FC236}">
                    <a16:creationId xmlns:a16="http://schemas.microsoft.com/office/drawing/2014/main" xmlns="" id="{88EA99B3-0897-4836-B202-855A15E89279}"/>
                  </a:ext>
                </a:extLst>
              </p:cNvPr>
              <p:cNvSpPr/>
              <p:nvPr/>
            </p:nvSpPr>
            <p:spPr bwMode="auto">
              <a:xfrm>
                <a:off x="7141722" y="1885943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Multiplication Sign 120">
                <a:extLst>
                  <a:ext uri="{FF2B5EF4-FFF2-40B4-BE49-F238E27FC236}">
                    <a16:creationId xmlns:a16="http://schemas.microsoft.com/office/drawing/2014/main" xmlns="" id="{D4923827-3E52-4AE5-A6A0-5BF3EF219223}"/>
                  </a:ext>
                </a:extLst>
              </p:cNvPr>
              <p:cNvSpPr/>
              <p:nvPr/>
            </p:nvSpPr>
            <p:spPr bwMode="auto">
              <a:xfrm>
                <a:off x="7286599" y="1888243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Multiplication Sign 121">
                <a:extLst>
                  <a:ext uri="{FF2B5EF4-FFF2-40B4-BE49-F238E27FC236}">
                    <a16:creationId xmlns:a16="http://schemas.microsoft.com/office/drawing/2014/main" xmlns="" id="{8168BCC3-06EC-48ED-93CF-897E41C11603}"/>
                  </a:ext>
                </a:extLst>
              </p:cNvPr>
              <p:cNvSpPr/>
              <p:nvPr/>
            </p:nvSpPr>
            <p:spPr bwMode="auto">
              <a:xfrm>
                <a:off x="7307413" y="1887752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Multiplication Sign 122">
                <a:extLst>
                  <a:ext uri="{FF2B5EF4-FFF2-40B4-BE49-F238E27FC236}">
                    <a16:creationId xmlns:a16="http://schemas.microsoft.com/office/drawing/2014/main" xmlns="" id="{911EB570-F192-467F-A48A-21F9B1185BE4}"/>
                  </a:ext>
                </a:extLst>
              </p:cNvPr>
              <p:cNvSpPr/>
              <p:nvPr/>
            </p:nvSpPr>
            <p:spPr bwMode="auto">
              <a:xfrm>
                <a:off x="7459811" y="1887261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Multiplication Sign 123">
                <a:extLst>
                  <a:ext uri="{FF2B5EF4-FFF2-40B4-BE49-F238E27FC236}">
                    <a16:creationId xmlns:a16="http://schemas.microsoft.com/office/drawing/2014/main" xmlns="" id="{A4AE6FFB-50B9-49A3-8445-92FCBD5E6B5B}"/>
                  </a:ext>
                </a:extLst>
              </p:cNvPr>
              <p:cNvSpPr/>
              <p:nvPr/>
            </p:nvSpPr>
            <p:spPr bwMode="auto">
              <a:xfrm>
                <a:off x="7367464" y="1887752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Multiplication Sign 124">
                <a:extLst>
                  <a:ext uri="{FF2B5EF4-FFF2-40B4-BE49-F238E27FC236}">
                    <a16:creationId xmlns:a16="http://schemas.microsoft.com/office/drawing/2014/main" xmlns="" id="{E66088CB-A320-4FDD-B797-FA3EFCB74995}"/>
                  </a:ext>
                </a:extLst>
              </p:cNvPr>
              <p:cNvSpPr/>
              <p:nvPr/>
            </p:nvSpPr>
            <p:spPr bwMode="auto">
              <a:xfrm>
                <a:off x="7393180" y="1887752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Multiplication Sign 125">
                <a:extLst>
                  <a:ext uri="{FF2B5EF4-FFF2-40B4-BE49-F238E27FC236}">
                    <a16:creationId xmlns:a16="http://schemas.microsoft.com/office/drawing/2014/main" xmlns="" id="{A6399F19-76B7-4F9C-875D-A2E69894B707}"/>
                  </a:ext>
                </a:extLst>
              </p:cNvPr>
              <p:cNvSpPr/>
              <p:nvPr/>
            </p:nvSpPr>
            <p:spPr bwMode="auto">
              <a:xfrm>
                <a:off x="7547211" y="1884107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Multiplication Sign 126">
                <a:extLst>
                  <a:ext uri="{FF2B5EF4-FFF2-40B4-BE49-F238E27FC236}">
                    <a16:creationId xmlns:a16="http://schemas.microsoft.com/office/drawing/2014/main" xmlns="" id="{96DE5C30-CEE3-4D53-AE71-5EAC24947FCA}"/>
                  </a:ext>
                </a:extLst>
              </p:cNvPr>
              <p:cNvSpPr/>
              <p:nvPr/>
            </p:nvSpPr>
            <p:spPr bwMode="auto">
              <a:xfrm>
                <a:off x="7568025" y="1883616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Multiplication Sign 127">
                <a:extLst>
                  <a:ext uri="{FF2B5EF4-FFF2-40B4-BE49-F238E27FC236}">
                    <a16:creationId xmlns:a16="http://schemas.microsoft.com/office/drawing/2014/main" xmlns="" id="{EE5813DB-3113-416E-A110-A7FB1349C3DA}"/>
                  </a:ext>
                </a:extLst>
              </p:cNvPr>
              <p:cNvSpPr/>
              <p:nvPr/>
            </p:nvSpPr>
            <p:spPr bwMode="auto">
              <a:xfrm>
                <a:off x="7682305" y="1883125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Multiplication Sign 128">
                <a:extLst>
                  <a:ext uri="{FF2B5EF4-FFF2-40B4-BE49-F238E27FC236}">
                    <a16:creationId xmlns:a16="http://schemas.microsoft.com/office/drawing/2014/main" xmlns="" id="{604A743A-B997-4949-9A5E-888137450D1A}"/>
                  </a:ext>
                </a:extLst>
              </p:cNvPr>
              <p:cNvSpPr/>
              <p:nvPr/>
            </p:nvSpPr>
            <p:spPr bwMode="auto">
              <a:xfrm>
                <a:off x="7628076" y="1883616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Multiplication Sign 129">
                <a:extLst>
                  <a:ext uri="{FF2B5EF4-FFF2-40B4-BE49-F238E27FC236}">
                    <a16:creationId xmlns:a16="http://schemas.microsoft.com/office/drawing/2014/main" xmlns="" id="{38AEC117-B5D3-4461-9764-6DA17D94516D}"/>
                  </a:ext>
                </a:extLst>
              </p:cNvPr>
              <p:cNvSpPr/>
              <p:nvPr/>
            </p:nvSpPr>
            <p:spPr bwMode="auto">
              <a:xfrm>
                <a:off x="7653792" y="1883616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Multiplication Sign 130">
                <a:extLst>
                  <a:ext uri="{FF2B5EF4-FFF2-40B4-BE49-F238E27FC236}">
                    <a16:creationId xmlns:a16="http://schemas.microsoft.com/office/drawing/2014/main" xmlns="" id="{5845967E-759B-4A61-971A-01CF917EF974}"/>
                  </a:ext>
                </a:extLst>
              </p:cNvPr>
              <p:cNvSpPr/>
              <p:nvPr/>
            </p:nvSpPr>
            <p:spPr bwMode="auto">
              <a:xfrm>
                <a:off x="7749533" y="1882522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Multiplication Sign 131">
                <a:extLst>
                  <a:ext uri="{FF2B5EF4-FFF2-40B4-BE49-F238E27FC236}">
                    <a16:creationId xmlns:a16="http://schemas.microsoft.com/office/drawing/2014/main" xmlns="" id="{2F540A68-D0BB-4E3A-B28A-EDAC4DBE29E8}"/>
                  </a:ext>
                </a:extLst>
              </p:cNvPr>
              <p:cNvSpPr/>
              <p:nvPr/>
            </p:nvSpPr>
            <p:spPr bwMode="auto">
              <a:xfrm>
                <a:off x="8271280" y="1882522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Multiplication Sign 132">
                <a:extLst>
                  <a:ext uri="{FF2B5EF4-FFF2-40B4-BE49-F238E27FC236}">
                    <a16:creationId xmlns:a16="http://schemas.microsoft.com/office/drawing/2014/main" xmlns="" id="{19AFBF87-E03B-4720-946E-4F9BE3CE8676}"/>
                  </a:ext>
                </a:extLst>
              </p:cNvPr>
              <p:cNvSpPr/>
              <p:nvPr/>
            </p:nvSpPr>
            <p:spPr bwMode="auto">
              <a:xfrm>
                <a:off x="7906379" y="1882522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Multiplication Sign 133">
                <a:extLst>
                  <a:ext uri="{FF2B5EF4-FFF2-40B4-BE49-F238E27FC236}">
                    <a16:creationId xmlns:a16="http://schemas.microsoft.com/office/drawing/2014/main" xmlns="" id="{76103DE2-2B63-447D-B6C8-565060D4117C}"/>
                  </a:ext>
                </a:extLst>
              </p:cNvPr>
              <p:cNvSpPr/>
              <p:nvPr/>
            </p:nvSpPr>
            <p:spPr bwMode="auto">
              <a:xfrm>
                <a:off x="7814032" y="1883013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Multiplication Sign 134">
                <a:extLst>
                  <a:ext uri="{FF2B5EF4-FFF2-40B4-BE49-F238E27FC236}">
                    <a16:creationId xmlns:a16="http://schemas.microsoft.com/office/drawing/2014/main" xmlns="" id="{31C7C3C4-0626-4022-8AF1-196F19304011}"/>
                  </a:ext>
                </a:extLst>
              </p:cNvPr>
              <p:cNvSpPr/>
              <p:nvPr/>
            </p:nvSpPr>
            <p:spPr bwMode="auto">
              <a:xfrm>
                <a:off x="7839748" y="1883013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Multiplication Sign 135">
                <a:extLst>
                  <a:ext uri="{FF2B5EF4-FFF2-40B4-BE49-F238E27FC236}">
                    <a16:creationId xmlns:a16="http://schemas.microsoft.com/office/drawing/2014/main" xmlns="" id="{4C340DF3-7A74-44F5-93CA-55647F3BE02F}"/>
                  </a:ext>
                </a:extLst>
              </p:cNvPr>
              <p:cNvSpPr/>
              <p:nvPr/>
            </p:nvSpPr>
            <p:spPr bwMode="auto">
              <a:xfrm>
                <a:off x="8508683" y="1877858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Multiplication Sign 136">
                <a:extLst>
                  <a:ext uri="{FF2B5EF4-FFF2-40B4-BE49-F238E27FC236}">
                    <a16:creationId xmlns:a16="http://schemas.microsoft.com/office/drawing/2014/main" xmlns="" id="{36D5D48D-26C7-4C26-91FD-D16BC1B9B52F}"/>
                  </a:ext>
                </a:extLst>
              </p:cNvPr>
              <p:cNvSpPr/>
              <p:nvPr/>
            </p:nvSpPr>
            <p:spPr bwMode="auto">
              <a:xfrm>
                <a:off x="8556696" y="1875230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Multiplication Sign 137">
                <a:extLst>
                  <a:ext uri="{FF2B5EF4-FFF2-40B4-BE49-F238E27FC236}">
                    <a16:creationId xmlns:a16="http://schemas.microsoft.com/office/drawing/2014/main" xmlns="" id="{DDC2C2BB-1256-443D-9F7F-9C762463B8B1}"/>
                  </a:ext>
                </a:extLst>
              </p:cNvPr>
              <p:cNvSpPr/>
              <p:nvPr/>
            </p:nvSpPr>
            <p:spPr bwMode="auto">
              <a:xfrm>
                <a:off x="8725265" y="1882522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Multiplication Sign 138">
                <a:extLst>
                  <a:ext uri="{FF2B5EF4-FFF2-40B4-BE49-F238E27FC236}">
                    <a16:creationId xmlns:a16="http://schemas.microsoft.com/office/drawing/2014/main" xmlns="" id="{B36B30F3-D7F7-4FA3-851D-916902B8B937}"/>
                  </a:ext>
                </a:extLst>
              </p:cNvPr>
              <p:cNvSpPr/>
              <p:nvPr/>
            </p:nvSpPr>
            <p:spPr bwMode="auto">
              <a:xfrm>
                <a:off x="8821798" y="1884377"/>
                <a:ext cx="137667" cy="137667"/>
              </a:xfrm>
              <a:prstGeom prst="mathMultiply">
                <a:avLst>
                  <a:gd name="adj1" fmla="val 10793"/>
                </a:avLst>
              </a:prstGeom>
              <a:solidFill>
                <a:schemeClr val="accent3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l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xmlns="" id="{5A380C82-1ED6-4A33-B227-C6D529B84235}"/>
              </a:ext>
            </a:extLst>
          </p:cNvPr>
          <p:cNvGrpSpPr/>
          <p:nvPr/>
        </p:nvGrpSpPr>
        <p:grpSpPr>
          <a:xfrm>
            <a:off x="3685715" y="1716045"/>
            <a:ext cx="5384618" cy="349822"/>
            <a:chOff x="3685715" y="1716045"/>
            <a:chExt cx="5384618" cy="34982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xmlns="" id="{D4E63308-7B11-4E92-9D95-F42DB9E943CB}"/>
                </a:ext>
              </a:extLst>
            </p:cNvPr>
            <p:cNvSpPr/>
            <p:nvPr/>
          </p:nvSpPr>
          <p:spPr bwMode="auto">
            <a:xfrm>
              <a:off x="3685715" y="1716045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41F8385A-9205-4BBB-BC00-C8A098D221A9}"/>
                </a:ext>
              </a:extLst>
            </p:cNvPr>
            <p:cNvSpPr/>
            <p:nvPr/>
          </p:nvSpPr>
          <p:spPr bwMode="auto">
            <a:xfrm>
              <a:off x="3893016" y="172475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xmlns="" id="{E5D5460B-1310-43E4-AD54-1738BD045931}"/>
                </a:ext>
              </a:extLst>
            </p:cNvPr>
            <p:cNvSpPr/>
            <p:nvPr/>
          </p:nvSpPr>
          <p:spPr bwMode="auto">
            <a:xfrm>
              <a:off x="3986262" y="172475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798255F7-23D8-4AF3-BEDC-011801AC10C8}"/>
                </a:ext>
              </a:extLst>
            </p:cNvPr>
            <p:cNvSpPr/>
            <p:nvPr/>
          </p:nvSpPr>
          <p:spPr bwMode="auto">
            <a:xfrm>
              <a:off x="4066695" y="172475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4F2B18B7-7487-446B-819E-56AF1F7B21F4}"/>
                </a:ext>
              </a:extLst>
            </p:cNvPr>
            <p:cNvSpPr/>
            <p:nvPr/>
          </p:nvSpPr>
          <p:spPr bwMode="auto">
            <a:xfrm>
              <a:off x="4508492" y="1741237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24551BC9-FE55-4B2C-8D9A-22C27E17B006}"/>
                </a:ext>
              </a:extLst>
            </p:cNvPr>
            <p:cNvSpPr/>
            <p:nvPr/>
          </p:nvSpPr>
          <p:spPr bwMode="auto">
            <a:xfrm>
              <a:off x="4663456" y="1741237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F62DF172-8F3E-45FA-9BA9-7D2941BA3297}"/>
                </a:ext>
              </a:extLst>
            </p:cNvPr>
            <p:cNvSpPr/>
            <p:nvPr/>
          </p:nvSpPr>
          <p:spPr bwMode="auto">
            <a:xfrm>
              <a:off x="5031980" y="180180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B84082BD-31CB-4B9D-BBA0-DB40AD1D49FC}"/>
                </a:ext>
              </a:extLst>
            </p:cNvPr>
            <p:cNvSpPr/>
            <p:nvPr/>
          </p:nvSpPr>
          <p:spPr bwMode="auto">
            <a:xfrm>
              <a:off x="5272866" y="1825934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C017E441-FE04-4D57-8872-3CAB40586495}"/>
                </a:ext>
              </a:extLst>
            </p:cNvPr>
            <p:cNvSpPr/>
            <p:nvPr/>
          </p:nvSpPr>
          <p:spPr bwMode="auto">
            <a:xfrm>
              <a:off x="5557258" y="1830918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60F38CF3-4C93-4CA6-8EB9-6CB6924C32AF}"/>
                </a:ext>
              </a:extLst>
            </p:cNvPr>
            <p:cNvSpPr/>
            <p:nvPr/>
          </p:nvSpPr>
          <p:spPr bwMode="auto">
            <a:xfrm>
              <a:off x="5988836" y="1934634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37E7B9A6-A0F9-49D1-AD71-342690A0D6E7}"/>
                </a:ext>
              </a:extLst>
            </p:cNvPr>
            <p:cNvSpPr/>
            <p:nvPr/>
          </p:nvSpPr>
          <p:spPr bwMode="auto">
            <a:xfrm>
              <a:off x="6144777" y="1935092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EA1DD982-A5AC-45B5-9CD3-BA9BF6C5EAEA}"/>
                </a:ext>
              </a:extLst>
            </p:cNvPr>
            <p:cNvSpPr/>
            <p:nvPr/>
          </p:nvSpPr>
          <p:spPr bwMode="auto">
            <a:xfrm>
              <a:off x="6208867" y="1937906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23632B32-7929-409B-BA7C-6AE676832DB3}"/>
                </a:ext>
              </a:extLst>
            </p:cNvPr>
            <p:cNvSpPr/>
            <p:nvPr/>
          </p:nvSpPr>
          <p:spPr bwMode="auto">
            <a:xfrm>
              <a:off x="6310722" y="1943101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9F79E355-4F25-4C79-A30C-43A3A3FAA568}"/>
                </a:ext>
              </a:extLst>
            </p:cNvPr>
            <p:cNvSpPr/>
            <p:nvPr/>
          </p:nvSpPr>
          <p:spPr bwMode="auto">
            <a:xfrm>
              <a:off x="6348194" y="1943267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77503BDD-A5B9-4AE1-AFF5-843D41326DFB}"/>
                </a:ext>
              </a:extLst>
            </p:cNvPr>
            <p:cNvSpPr/>
            <p:nvPr/>
          </p:nvSpPr>
          <p:spPr bwMode="auto">
            <a:xfrm>
              <a:off x="6381973" y="1941341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2193033B-0929-4FD4-A0D6-44A851CDD178}"/>
                </a:ext>
              </a:extLst>
            </p:cNvPr>
            <p:cNvSpPr/>
            <p:nvPr/>
          </p:nvSpPr>
          <p:spPr bwMode="auto">
            <a:xfrm>
              <a:off x="6453903" y="1938997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E29B74E2-E87F-470F-9C16-3BDA640D07E3}"/>
                </a:ext>
              </a:extLst>
            </p:cNvPr>
            <p:cNvSpPr/>
            <p:nvPr/>
          </p:nvSpPr>
          <p:spPr bwMode="auto">
            <a:xfrm>
              <a:off x="6491375" y="193916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A6A63503-C2AB-4A53-8C77-7DB7229B9483}"/>
                </a:ext>
              </a:extLst>
            </p:cNvPr>
            <p:cNvSpPr/>
            <p:nvPr/>
          </p:nvSpPr>
          <p:spPr bwMode="auto">
            <a:xfrm>
              <a:off x="6525154" y="1937237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B60231AE-3D98-4C6D-904C-0F9F84B6B68B}"/>
                </a:ext>
              </a:extLst>
            </p:cNvPr>
            <p:cNvSpPr/>
            <p:nvPr/>
          </p:nvSpPr>
          <p:spPr bwMode="auto">
            <a:xfrm>
              <a:off x="6618847" y="1977408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96DB3BD4-15B1-4E18-809A-942F81116962}"/>
                </a:ext>
              </a:extLst>
            </p:cNvPr>
            <p:cNvSpPr/>
            <p:nvPr/>
          </p:nvSpPr>
          <p:spPr bwMode="auto">
            <a:xfrm>
              <a:off x="6656319" y="1977574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334A2C11-A264-4D0C-BB21-935B4A45CF9E}"/>
                </a:ext>
              </a:extLst>
            </p:cNvPr>
            <p:cNvSpPr/>
            <p:nvPr/>
          </p:nvSpPr>
          <p:spPr bwMode="auto">
            <a:xfrm>
              <a:off x="6690098" y="1975648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109017DE-248C-40B2-B21B-BE131BCA976E}"/>
                </a:ext>
              </a:extLst>
            </p:cNvPr>
            <p:cNvSpPr/>
            <p:nvPr/>
          </p:nvSpPr>
          <p:spPr bwMode="auto">
            <a:xfrm>
              <a:off x="6737688" y="1981624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xmlns="" id="{60746726-C85B-4A48-942B-A8B0E64E51B9}"/>
                </a:ext>
              </a:extLst>
            </p:cNvPr>
            <p:cNvSpPr/>
            <p:nvPr/>
          </p:nvSpPr>
          <p:spPr bwMode="auto">
            <a:xfrm>
              <a:off x="6775160" y="1981790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5D18E1EA-45E3-4634-AF90-754B41B5086A}"/>
                </a:ext>
              </a:extLst>
            </p:cNvPr>
            <p:cNvSpPr/>
            <p:nvPr/>
          </p:nvSpPr>
          <p:spPr bwMode="auto">
            <a:xfrm>
              <a:off x="6808939" y="1979864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xmlns="" id="{FD29C25D-907A-4988-928A-0128199AC92C}"/>
                </a:ext>
              </a:extLst>
            </p:cNvPr>
            <p:cNvSpPr/>
            <p:nvPr/>
          </p:nvSpPr>
          <p:spPr bwMode="auto">
            <a:xfrm>
              <a:off x="6877585" y="1981349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xmlns="" id="{330BBB08-7CBA-4CF9-B26A-5647B6FE1CE9}"/>
                </a:ext>
              </a:extLst>
            </p:cNvPr>
            <p:cNvSpPr/>
            <p:nvPr/>
          </p:nvSpPr>
          <p:spPr bwMode="auto">
            <a:xfrm>
              <a:off x="6915057" y="1981515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B0F11F0D-DD00-44E2-8A89-2D22B0D309FD}"/>
                </a:ext>
              </a:extLst>
            </p:cNvPr>
            <p:cNvSpPr/>
            <p:nvPr/>
          </p:nvSpPr>
          <p:spPr bwMode="auto">
            <a:xfrm>
              <a:off x="6948836" y="1979589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2471BC0C-85B2-4A94-A35C-AEE1C67EE61B}"/>
                </a:ext>
              </a:extLst>
            </p:cNvPr>
            <p:cNvSpPr/>
            <p:nvPr/>
          </p:nvSpPr>
          <p:spPr bwMode="auto">
            <a:xfrm>
              <a:off x="6995609" y="198084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xmlns="" id="{C4D42C82-D9A2-48D8-AA5A-B5A4E70AE4AF}"/>
                </a:ext>
              </a:extLst>
            </p:cNvPr>
            <p:cNvSpPr/>
            <p:nvPr/>
          </p:nvSpPr>
          <p:spPr bwMode="auto">
            <a:xfrm>
              <a:off x="7033081" y="1981009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xmlns="" id="{ED9F170C-E1EA-41EC-9D7A-89E9BC3FE11D}"/>
                </a:ext>
              </a:extLst>
            </p:cNvPr>
            <p:cNvSpPr/>
            <p:nvPr/>
          </p:nvSpPr>
          <p:spPr bwMode="auto">
            <a:xfrm>
              <a:off x="7066860" y="197908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15E9C7A6-31BE-4AA7-B034-A768CB6A38A6}"/>
                </a:ext>
              </a:extLst>
            </p:cNvPr>
            <p:cNvSpPr/>
            <p:nvPr/>
          </p:nvSpPr>
          <p:spPr bwMode="auto">
            <a:xfrm>
              <a:off x="7169525" y="1980698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xmlns="" id="{3C6F6194-E0A3-441D-8C91-2CC5462FBA2A}"/>
                </a:ext>
              </a:extLst>
            </p:cNvPr>
            <p:cNvSpPr/>
            <p:nvPr/>
          </p:nvSpPr>
          <p:spPr bwMode="auto">
            <a:xfrm>
              <a:off x="7206997" y="1980864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xmlns="" id="{4901CEA0-C2BB-48F1-9E3B-31348FD49C6E}"/>
                </a:ext>
              </a:extLst>
            </p:cNvPr>
            <p:cNvSpPr/>
            <p:nvPr/>
          </p:nvSpPr>
          <p:spPr bwMode="auto">
            <a:xfrm>
              <a:off x="7240776" y="1978938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xmlns="" id="{597E9F9B-4572-4AAB-82F6-ADCA6EA25DD1}"/>
                </a:ext>
              </a:extLst>
            </p:cNvPr>
            <p:cNvSpPr/>
            <p:nvPr/>
          </p:nvSpPr>
          <p:spPr bwMode="auto">
            <a:xfrm>
              <a:off x="7310071" y="198145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xmlns="" id="{5FB59B92-F5F7-4179-8858-0B0B4992F4EC}"/>
                </a:ext>
              </a:extLst>
            </p:cNvPr>
            <p:cNvSpPr/>
            <p:nvPr/>
          </p:nvSpPr>
          <p:spPr bwMode="auto">
            <a:xfrm>
              <a:off x="7347543" y="1981619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A66E2263-54C2-4C7D-8208-33D659837871}"/>
                </a:ext>
              </a:extLst>
            </p:cNvPr>
            <p:cNvSpPr/>
            <p:nvPr/>
          </p:nvSpPr>
          <p:spPr bwMode="auto">
            <a:xfrm>
              <a:off x="7381322" y="197969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xmlns="" id="{217F5DD0-EBE2-43DA-BAD2-6CEC205CEAE0}"/>
                </a:ext>
              </a:extLst>
            </p:cNvPr>
            <p:cNvSpPr/>
            <p:nvPr/>
          </p:nvSpPr>
          <p:spPr bwMode="auto">
            <a:xfrm>
              <a:off x="7486780" y="1977408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F57A5C0D-06DA-4E6E-9268-63B2C2BCECCA}"/>
                </a:ext>
              </a:extLst>
            </p:cNvPr>
            <p:cNvSpPr/>
            <p:nvPr/>
          </p:nvSpPr>
          <p:spPr bwMode="auto">
            <a:xfrm>
              <a:off x="7524252" y="1977574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8F1CCD0C-586B-455C-BB52-EC525D43736F}"/>
                </a:ext>
              </a:extLst>
            </p:cNvPr>
            <p:cNvSpPr/>
            <p:nvPr/>
          </p:nvSpPr>
          <p:spPr bwMode="auto">
            <a:xfrm>
              <a:off x="7596613" y="1979528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33ACB236-6A87-4AC7-8E20-CEDC58C828A1}"/>
                </a:ext>
              </a:extLst>
            </p:cNvPr>
            <p:cNvSpPr/>
            <p:nvPr/>
          </p:nvSpPr>
          <p:spPr bwMode="auto">
            <a:xfrm>
              <a:off x="7622592" y="198524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279D72C7-99F7-401D-8F03-9222B8FFA752}"/>
                </a:ext>
              </a:extLst>
            </p:cNvPr>
            <p:cNvSpPr/>
            <p:nvPr/>
          </p:nvSpPr>
          <p:spPr bwMode="auto">
            <a:xfrm>
              <a:off x="7660064" y="1985409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BF84A548-411A-4404-B6FB-13A61B08D3EC}"/>
                </a:ext>
              </a:extLst>
            </p:cNvPr>
            <p:cNvSpPr/>
            <p:nvPr/>
          </p:nvSpPr>
          <p:spPr bwMode="auto">
            <a:xfrm>
              <a:off x="7693843" y="198348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0A20E7B7-6E03-425D-B229-4DC4914F31D5}"/>
                </a:ext>
              </a:extLst>
            </p:cNvPr>
            <p:cNvSpPr/>
            <p:nvPr/>
          </p:nvSpPr>
          <p:spPr bwMode="auto">
            <a:xfrm>
              <a:off x="7787751" y="198524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A410F61C-4D0C-4A6A-8B0F-FC6B177BB2E7}"/>
                </a:ext>
              </a:extLst>
            </p:cNvPr>
            <p:cNvSpPr/>
            <p:nvPr/>
          </p:nvSpPr>
          <p:spPr bwMode="auto">
            <a:xfrm>
              <a:off x="7825223" y="1985409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5C400DEB-3EFD-41F0-B9DA-5BA01A8A3055}"/>
                </a:ext>
              </a:extLst>
            </p:cNvPr>
            <p:cNvSpPr/>
            <p:nvPr/>
          </p:nvSpPr>
          <p:spPr bwMode="auto">
            <a:xfrm>
              <a:off x="7922673" y="198348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ACFD234E-9D78-422E-9DD8-DA887739085A}"/>
                </a:ext>
              </a:extLst>
            </p:cNvPr>
            <p:cNvSpPr/>
            <p:nvPr/>
          </p:nvSpPr>
          <p:spPr bwMode="auto">
            <a:xfrm>
              <a:off x="8079925" y="198430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156AC475-C415-4A9E-91D5-289BD9036F7A}"/>
                </a:ext>
              </a:extLst>
            </p:cNvPr>
            <p:cNvSpPr/>
            <p:nvPr/>
          </p:nvSpPr>
          <p:spPr bwMode="auto">
            <a:xfrm>
              <a:off x="8295454" y="1977708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DBDF1C14-CACE-49E3-9A25-D920DD6D0FAE}"/>
                </a:ext>
              </a:extLst>
            </p:cNvPr>
            <p:cNvSpPr/>
            <p:nvPr/>
          </p:nvSpPr>
          <p:spPr bwMode="auto">
            <a:xfrm>
              <a:off x="8354926" y="1974406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A5EDF508-6EA3-4235-88A0-054B1A7A26C4}"/>
                </a:ext>
              </a:extLst>
            </p:cNvPr>
            <p:cNvSpPr/>
            <p:nvPr/>
          </p:nvSpPr>
          <p:spPr bwMode="auto">
            <a:xfrm>
              <a:off x="8528103" y="1979528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83478EE1-7747-4558-990C-887B97EE0A3B}"/>
                </a:ext>
              </a:extLst>
            </p:cNvPr>
            <p:cNvSpPr/>
            <p:nvPr/>
          </p:nvSpPr>
          <p:spPr bwMode="auto">
            <a:xfrm>
              <a:off x="8574882" y="1981711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11AFE3E8-5FFD-4E58-869C-F648A8FE8C14}"/>
                </a:ext>
              </a:extLst>
            </p:cNvPr>
            <p:cNvSpPr/>
            <p:nvPr/>
          </p:nvSpPr>
          <p:spPr bwMode="auto">
            <a:xfrm>
              <a:off x="8739181" y="1985408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7AC292B4-6817-40CC-B857-773C1136A6FF}"/>
                </a:ext>
              </a:extLst>
            </p:cNvPr>
            <p:cNvSpPr/>
            <p:nvPr/>
          </p:nvSpPr>
          <p:spPr bwMode="auto">
            <a:xfrm>
              <a:off x="8849860" y="1985434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DF6DF886-0660-49E9-9E23-372B79CCF3CD}"/>
                </a:ext>
              </a:extLst>
            </p:cNvPr>
            <p:cNvSpPr/>
            <p:nvPr/>
          </p:nvSpPr>
          <p:spPr bwMode="auto">
            <a:xfrm>
              <a:off x="8989900" y="1980843"/>
              <a:ext cx="80433" cy="80433"/>
            </a:xfrm>
            <a:prstGeom prst="ellipse">
              <a:avLst/>
            </a:prstGeom>
            <a:noFill/>
            <a:ln w="19050">
              <a:solidFill>
                <a:schemeClr val="tx2">
                  <a:lumMod val="9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l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732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>
            <a:extLst>
              <a:ext uri="{FF2B5EF4-FFF2-40B4-BE49-F238E27FC236}">
                <a16:creationId xmlns:a16="http://schemas.microsoft.com/office/drawing/2014/main" xmlns="" id="{64EA308B-AE14-451D-83B6-8743C06B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Cutler. </a:t>
            </a: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ASH 2021. Abstr 353. </a:t>
            </a:r>
            <a:endParaRPr lang="de-DE" altLang="en-US" sz="1200" b="0" spc="-1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392CD-84A2-4785-8456-257A1CB68A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pl-PL" altLang="en-US" dirty="0">
                <a:solidFill>
                  <a:srgbClr val="015873"/>
                </a:solidFill>
              </a:rPr>
              <a:t>ROCKstar</a:t>
            </a:r>
            <a:r>
              <a:rPr lang="en-US" dirty="0">
                <a:solidFill>
                  <a:srgbClr val="015873"/>
                </a:solidFill>
              </a:rPr>
              <a:t>: Other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/>
          <a:lstStyle/>
          <a:p>
            <a:r>
              <a:rPr lang="en-US" dirty="0"/>
              <a:t>Corticosteroid dose reduced in 64% of patients, </a:t>
            </a:r>
            <a:r>
              <a:rPr lang="en-US" b="1" dirty="0">
                <a:solidFill>
                  <a:srgbClr val="0070C0"/>
                </a:solidFill>
              </a:rPr>
              <a:t>discontinued in 21% </a:t>
            </a:r>
            <a:r>
              <a:rPr lang="en-US" dirty="0"/>
              <a:t>of patients</a:t>
            </a:r>
          </a:p>
          <a:p>
            <a:pPr lvl="1"/>
            <a:r>
              <a:rPr lang="en-US" dirty="0"/>
              <a:t>Mean corticosteroid dose decline: 44% (52% in responders, 17% in nonresponders)</a:t>
            </a:r>
          </a:p>
          <a:p>
            <a:r>
              <a:rPr lang="en-US" dirty="0"/>
              <a:t>CNI dose reduced in 45% of patients, </a:t>
            </a:r>
            <a:r>
              <a:rPr lang="en-US" b="1" dirty="0">
                <a:solidFill>
                  <a:srgbClr val="0070C0"/>
                </a:solidFill>
              </a:rPr>
              <a:t>discontinued in 22% </a:t>
            </a:r>
            <a:r>
              <a:rPr lang="en-US" dirty="0"/>
              <a:t>of patients</a:t>
            </a:r>
          </a:p>
          <a:p>
            <a:r>
              <a:rPr lang="en-US" dirty="0"/>
              <a:t>Clinically meaningful improvement in LLS score at 2 consecutive evaluations</a:t>
            </a:r>
            <a:r>
              <a:rPr lang="en-US" b="1" dirty="0">
                <a:solidFill>
                  <a:srgbClr val="0070C0"/>
                </a:solidFill>
              </a:rPr>
              <a:t>: 42% </a:t>
            </a:r>
            <a:r>
              <a:rPr lang="en-US" dirty="0"/>
              <a:t>with QD dose, </a:t>
            </a:r>
            <a:r>
              <a:rPr lang="en-US" b="1" dirty="0">
                <a:solidFill>
                  <a:srgbClr val="0070C0"/>
                </a:solidFill>
              </a:rPr>
              <a:t>36%</a:t>
            </a:r>
            <a:r>
              <a:rPr lang="en-US" dirty="0"/>
              <a:t> with BID dose</a:t>
            </a:r>
          </a:p>
          <a:p>
            <a:pPr lvl="1"/>
            <a:r>
              <a:rPr lang="en-US" dirty="0"/>
              <a:t>Clinically meaningful improvement achieved across responders and nonresponders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57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5">
            <a:extLst>
              <a:ext uri="{FF2B5EF4-FFF2-40B4-BE49-F238E27FC236}">
                <a16:creationId xmlns:a16="http://schemas.microsoft.com/office/drawing/2014/main" xmlns="" id="{4D67E167-2F37-481F-AB26-A6E236679E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63581" y="-264430"/>
            <a:ext cx="11864838" cy="2882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5873"/>
                </a:solidFill>
              </a:rPr>
              <a:t>Abatacept for Steroid-Refractory</a:t>
            </a:r>
            <a:br>
              <a:rPr lang="en-US" dirty="0">
                <a:solidFill>
                  <a:srgbClr val="015873"/>
                </a:solidFill>
              </a:rPr>
            </a:br>
            <a:r>
              <a:rPr lang="en-US" dirty="0">
                <a:solidFill>
                  <a:srgbClr val="015873"/>
                </a:solidFill>
              </a:rPr>
              <a:t> Chronic GVHD: Results From a Phase II</a:t>
            </a:r>
            <a:br>
              <a:rPr lang="en-US" dirty="0">
                <a:solidFill>
                  <a:srgbClr val="015873"/>
                </a:solidFill>
              </a:rPr>
            </a:br>
            <a:r>
              <a:rPr lang="en-US" dirty="0">
                <a:solidFill>
                  <a:srgbClr val="015873"/>
                </a:solidFill>
              </a:rPr>
              <a:t> Clinical Trial</a:t>
            </a:r>
            <a:endParaRPr lang="en-US" altLang="en-US" dirty="0">
              <a:solidFill>
                <a:srgbClr val="015873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7" y="2479574"/>
            <a:ext cx="5215530" cy="374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01" y="2479574"/>
            <a:ext cx="2460480" cy="366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62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Abatacept for Steroid-Refractory Chronic GVHD: </a:t>
            </a:r>
            <a:br>
              <a:rPr lang="en-US" dirty="0">
                <a:solidFill>
                  <a:srgbClr val="015873"/>
                </a:solidFill>
              </a:rPr>
            </a:br>
            <a:r>
              <a:rPr lang="en-US" dirty="0">
                <a:solidFill>
                  <a:srgbClr val="015873"/>
                </a:solidFill>
              </a:rPr>
              <a:t>Results From a Phase II Clinical Trial</a:t>
            </a:r>
            <a:endParaRPr lang="en-US" altLang="en-US" dirty="0">
              <a:solidFill>
                <a:srgbClr val="015873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4D6D876-F8A2-4A37-B209-DAB13ECD11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746" y="1341438"/>
            <a:ext cx="11277600" cy="4649788"/>
          </a:xfrm>
        </p:spPr>
        <p:txBody>
          <a:bodyPr/>
          <a:lstStyle/>
          <a:p>
            <a:r>
              <a:rPr lang="en-US" sz="2400" dirty="0" err="1"/>
              <a:t>Abatacept</a:t>
            </a:r>
            <a:r>
              <a:rPr lang="en-US" sz="2400" dirty="0"/>
              <a:t>: selective costimulation modulator that binds to CD80 and CD86 on antigen-presenting cells, thus diminishing CD28-mediated T-cell activation</a:t>
            </a:r>
            <a:r>
              <a:rPr lang="en-US" sz="2400" baseline="30000" dirty="0"/>
              <a:t>3</a:t>
            </a:r>
          </a:p>
          <a:p>
            <a:pPr lvl="1"/>
            <a:r>
              <a:rPr lang="en-US" sz="2400" dirty="0"/>
              <a:t>In preclinical models, CD28 blockade has been shown to prevent GVHD via control of T-cell activation</a:t>
            </a:r>
            <a:r>
              <a:rPr lang="en-US" sz="2400" baseline="30000" dirty="0"/>
              <a:t>4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On December 15, 2021</a:t>
            </a:r>
            <a:r>
              <a:rPr lang="en-US" sz="2400" dirty="0"/>
              <a:t>, abatacept with a calcineurin inhibitor/MTX was approved by the FDA for prophylaxis of acute GVHD in adult and pediatric patients </a:t>
            </a:r>
            <a:r>
              <a:rPr lang="en-US" sz="2400" b="1" dirty="0">
                <a:solidFill>
                  <a:srgbClr val="0070C0"/>
                </a:solidFill>
              </a:rPr>
              <a:t>≤2 </a:t>
            </a:r>
            <a:r>
              <a:rPr lang="en-US" sz="2400" dirty="0"/>
              <a:t>years of age undergoing HSCT from an unrelated donor</a:t>
            </a:r>
            <a:r>
              <a:rPr lang="en-US" sz="2400" baseline="30000" dirty="0"/>
              <a:t>5</a:t>
            </a:r>
          </a:p>
          <a:p>
            <a:r>
              <a:rPr lang="en-US" sz="2400" dirty="0"/>
              <a:t>In phase I, abatacept achieved clinical PR in </a:t>
            </a:r>
            <a:r>
              <a:rPr lang="en-US" sz="2400" b="1" dirty="0">
                <a:solidFill>
                  <a:srgbClr val="0070C0"/>
                </a:solidFill>
              </a:rPr>
              <a:t>44%</a:t>
            </a:r>
            <a:r>
              <a:rPr lang="en-US" sz="2400" dirty="0"/>
              <a:t> of patients with steroid-refractory chronic GVHD, reduced prednisone usage in 51.3% of clinical responders, and was well tolerated with no DLTs</a:t>
            </a:r>
            <a:r>
              <a:rPr lang="en-US" sz="2400" baseline="30000" dirty="0"/>
              <a:t>6</a:t>
            </a:r>
          </a:p>
          <a:p>
            <a:r>
              <a:rPr lang="en-US" sz="2400" dirty="0"/>
              <a:t>Current study evaluated ORR with abatacept in patients with steroid-refractory chronic GVHD</a:t>
            </a:r>
            <a:r>
              <a:rPr lang="en-US" sz="2400" baseline="30000" dirty="0"/>
              <a:t>7</a:t>
            </a:r>
            <a:endParaRPr lang="en-US" sz="2400" b="1" i="1" dirty="0">
              <a:solidFill>
                <a:srgbClr val="E1471D"/>
              </a:solidFill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1991F1F1-6F3C-2948-9381-2BDF7FEA8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204249"/>
            <a:ext cx="8258639" cy="461665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Arora. Biol Blood Marrow Transplant. 2016;22:449. 2. Malard. Leukemia. 2020;34:1229. 3. Herrero-Beaumont. Reumatol Clin.8:78. 4. Watkins. J Clin Invest. 2018;128:3991. 5. Abatacept PI. 6. </a:t>
            </a: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Nahas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Blood. 2018;131:2836. 7. Koshy. ASH 2021. Abstr 264. 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00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Abatacept for Steroid-Refractory Chronic GVHD: </a:t>
            </a:r>
            <a:br>
              <a:rPr lang="en-US" dirty="0">
                <a:solidFill>
                  <a:srgbClr val="015873"/>
                </a:solidFill>
              </a:rPr>
            </a:br>
            <a:r>
              <a:rPr lang="en-US" dirty="0">
                <a:solidFill>
                  <a:srgbClr val="015873"/>
                </a:solidFill>
              </a:rPr>
              <a:t>Study Design</a:t>
            </a:r>
            <a:endParaRPr lang="en-US" altLang="en-US" dirty="0">
              <a:solidFill>
                <a:srgbClr val="015873"/>
              </a:solidFill>
            </a:endParaRPr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xmlns="" id="{D77210E9-B6A7-534F-81EA-567A351A77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512762"/>
          </a:xfrm>
        </p:spPr>
        <p:txBody>
          <a:bodyPr/>
          <a:lstStyle/>
          <a:p>
            <a:r>
              <a:rPr lang="en-US" altLang="en-US" sz="2400" dirty="0"/>
              <a:t>Phase II study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xmlns="" id="{7FC138E3-3479-9841-9379-4985DD3CFBB5}"/>
              </a:ext>
            </a:extLst>
          </p:cNvPr>
          <p:cNvSpPr txBox="1">
            <a:spLocks/>
          </p:cNvSpPr>
          <p:nvPr/>
        </p:nvSpPr>
        <p:spPr bwMode="auto">
          <a:xfrm>
            <a:off x="604675" y="5734680"/>
            <a:ext cx="10877529" cy="4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Primary endpoint: ORR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xmlns="" id="{835F39F8-6B94-D944-B5B2-F0205DDE6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2676" y="3096023"/>
            <a:ext cx="1737360" cy="109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defTabSz="816353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Abatacept</a:t>
            </a:r>
            <a:r>
              <a:rPr lang="en-US" altLang="en-US" sz="1800" b="1" baseline="30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 defTabSz="816353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mg/kg Q2W</a:t>
            </a:r>
          </a:p>
          <a:p>
            <a:pPr algn="ctr" defTabSz="816353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3 doses</a:t>
            </a: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xmlns="" id="{EF4F22AA-E28A-4E4E-BF54-1E55B703E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0" y="2082745"/>
            <a:ext cx="391280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Patients who underwent BM </a:t>
            </a:r>
            <a:b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stem cell transplant with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myeloablative or RIC and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developed steroid-refractory </a:t>
            </a:r>
            <a:b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chronic GVHD*; </a:t>
            </a:r>
            <a:r>
              <a:rPr lang="en-US" alt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≥100 days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post transplant or lymphocyte </a:t>
            </a:r>
            <a:b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infusion; no starting/stopping other immunosuppressive agents ≤4 wk of  study tx; on stable immunosuppressive regimen for 2 wk before enrollment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 = 39)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xmlns="" id="{20C763D5-2E3C-4840-A56B-159C9DD23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Koshy. ASH 2021. Abstr 264.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52">
            <a:extLst>
              <a:ext uri="{FF2B5EF4-FFF2-40B4-BE49-F238E27FC236}">
                <a16:creationId xmlns:a16="http://schemas.microsoft.com/office/drawing/2014/main" xmlns="" id="{91D15589-9713-6B47-877C-5CCC95F1A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1322" y="3644663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49">
            <a:extLst>
              <a:ext uri="{FF2B5EF4-FFF2-40B4-BE49-F238E27FC236}">
                <a16:creationId xmlns:a16="http://schemas.microsoft.com/office/drawing/2014/main" xmlns="" id="{994B5F6E-B1E1-8B41-8AD6-271BE8945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395" y="3096023"/>
            <a:ext cx="1737360" cy="109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defTabSz="816353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Abatacept</a:t>
            </a:r>
            <a:r>
              <a:rPr lang="en-US" altLang="en-US" sz="1800" b="1" baseline="30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 defTabSz="816353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mg/kg Q4W</a:t>
            </a:r>
          </a:p>
          <a:p>
            <a:pPr algn="ctr" defTabSz="816353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3 dose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76EAF78-DEED-AF4D-A49F-3B5DD390F3BB}"/>
              </a:ext>
            </a:extLst>
          </p:cNvPr>
          <p:cNvSpPr txBox="1"/>
          <p:nvPr/>
        </p:nvSpPr>
        <p:spPr bwMode="auto">
          <a:xfrm>
            <a:off x="6162772" y="3219872"/>
            <a:ext cx="952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26BEBAB-AB77-E04D-B554-4027073C3186}"/>
              </a:ext>
            </a:extLst>
          </p:cNvPr>
          <p:cNvSpPr txBox="1"/>
          <p:nvPr/>
        </p:nvSpPr>
        <p:spPr bwMode="auto">
          <a:xfrm>
            <a:off x="9463987" y="2787915"/>
            <a:ext cx="23946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achieving CR or PR received treatment extension with abatacept </a:t>
            </a:r>
            <a:b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mg/kg Q4W for up to 12 additional doses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4D2650-5185-9447-837F-AD268809ED43}"/>
              </a:ext>
            </a:extLst>
          </p:cNvPr>
          <p:cNvSpPr txBox="1"/>
          <p:nvPr/>
        </p:nvSpPr>
        <p:spPr bwMode="auto">
          <a:xfrm>
            <a:off x="1854038" y="5237390"/>
            <a:ext cx="87797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*Defined as persistent signs and symptoms of chronic GVHD despite prednisone ≥0.25 mg/kg/day for ≥4 wk.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F7C4B4E2-1C8A-4004-A331-DE17AFCFF5C1}"/>
              </a:ext>
            </a:extLst>
          </p:cNvPr>
          <p:cNvCxnSpPr>
            <a:cxnSpLocks/>
          </p:cNvCxnSpPr>
          <p:nvPr/>
        </p:nvCxnSpPr>
        <p:spPr bwMode="auto">
          <a:xfrm>
            <a:off x="6406859" y="3644663"/>
            <a:ext cx="475488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BDCCC24-1B31-487D-937D-D08C84BF987F}"/>
              </a:ext>
            </a:extLst>
          </p:cNvPr>
          <p:cNvCxnSpPr>
            <a:cxnSpLocks/>
          </p:cNvCxnSpPr>
          <p:nvPr/>
        </p:nvCxnSpPr>
        <p:spPr bwMode="auto">
          <a:xfrm>
            <a:off x="9046259" y="3644663"/>
            <a:ext cx="475488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6967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" name="Freeform: Shape 28671">
            <a:extLst>
              <a:ext uri="{FF2B5EF4-FFF2-40B4-BE49-F238E27FC236}">
                <a16:creationId xmlns:a16="http://schemas.microsoft.com/office/drawing/2014/main" xmlns="" id="{FBC33D38-A2DD-463B-8727-813F801272E8}"/>
              </a:ext>
            </a:extLst>
          </p:cNvPr>
          <p:cNvSpPr/>
          <p:nvPr/>
        </p:nvSpPr>
        <p:spPr bwMode="auto">
          <a:xfrm>
            <a:off x="6886575" y="4167188"/>
            <a:ext cx="3109913" cy="1295400"/>
          </a:xfrm>
          <a:custGeom>
            <a:avLst/>
            <a:gdLst>
              <a:gd name="connsiteX0" fmla="*/ 3109913 w 3109913"/>
              <a:gd name="connsiteY0" fmla="*/ 0 h 1295400"/>
              <a:gd name="connsiteX1" fmla="*/ 1757363 w 3109913"/>
              <a:gd name="connsiteY1" fmla="*/ 0 h 1295400"/>
              <a:gd name="connsiteX2" fmla="*/ 1657350 w 3109913"/>
              <a:gd name="connsiteY2" fmla="*/ 176212 h 1295400"/>
              <a:gd name="connsiteX3" fmla="*/ 1290638 w 3109913"/>
              <a:gd name="connsiteY3" fmla="*/ 176212 h 1295400"/>
              <a:gd name="connsiteX4" fmla="*/ 1238250 w 3109913"/>
              <a:gd name="connsiteY4" fmla="*/ 204787 h 1295400"/>
              <a:gd name="connsiteX5" fmla="*/ 1071563 w 3109913"/>
              <a:gd name="connsiteY5" fmla="*/ 204787 h 1295400"/>
              <a:gd name="connsiteX6" fmla="*/ 1004888 w 3109913"/>
              <a:gd name="connsiteY6" fmla="*/ 361950 h 1295400"/>
              <a:gd name="connsiteX7" fmla="*/ 957263 w 3109913"/>
              <a:gd name="connsiteY7" fmla="*/ 385762 h 1295400"/>
              <a:gd name="connsiteX8" fmla="*/ 823913 w 3109913"/>
              <a:gd name="connsiteY8" fmla="*/ 395287 h 1295400"/>
              <a:gd name="connsiteX9" fmla="*/ 752475 w 3109913"/>
              <a:gd name="connsiteY9" fmla="*/ 452437 h 1295400"/>
              <a:gd name="connsiteX10" fmla="*/ 733425 w 3109913"/>
              <a:gd name="connsiteY10" fmla="*/ 471487 h 1295400"/>
              <a:gd name="connsiteX11" fmla="*/ 676275 w 3109913"/>
              <a:gd name="connsiteY11" fmla="*/ 561975 h 1295400"/>
              <a:gd name="connsiteX12" fmla="*/ 628650 w 3109913"/>
              <a:gd name="connsiteY12" fmla="*/ 552450 h 1295400"/>
              <a:gd name="connsiteX13" fmla="*/ 590550 w 3109913"/>
              <a:gd name="connsiteY13" fmla="*/ 600075 h 1295400"/>
              <a:gd name="connsiteX14" fmla="*/ 438150 w 3109913"/>
              <a:gd name="connsiteY14" fmla="*/ 609600 h 1295400"/>
              <a:gd name="connsiteX15" fmla="*/ 409575 w 3109913"/>
              <a:gd name="connsiteY15" fmla="*/ 776287 h 1295400"/>
              <a:gd name="connsiteX16" fmla="*/ 266700 w 3109913"/>
              <a:gd name="connsiteY16" fmla="*/ 933450 h 1295400"/>
              <a:gd name="connsiteX17" fmla="*/ 228600 w 3109913"/>
              <a:gd name="connsiteY17" fmla="*/ 1100137 h 1295400"/>
              <a:gd name="connsiteX18" fmla="*/ 57150 w 3109913"/>
              <a:gd name="connsiteY18" fmla="*/ 1271587 h 1295400"/>
              <a:gd name="connsiteX19" fmla="*/ 0 w 3109913"/>
              <a:gd name="connsiteY19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09913" h="1295400">
                <a:moveTo>
                  <a:pt x="3109913" y="0"/>
                </a:moveTo>
                <a:lnTo>
                  <a:pt x="1757363" y="0"/>
                </a:lnTo>
                <a:lnTo>
                  <a:pt x="1657350" y="176212"/>
                </a:lnTo>
                <a:lnTo>
                  <a:pt x="1290638" y="176212"/>
                </a:lnTo>
                <a:lnTo>
                  <a:pt x="1238250" y="204787"/>
                </a:lnTo>
                <a:lnTo>
                  <a:pt x="1071563" y="204787"/>
                </a:lnTo>
                <a:lnTo>
                  <a:pt x="1004888" y="361950"/>
                </a:lnTo>
                <a:lnTo>
                  <a:pt x="957263" y="385762"/>
                </a:lnTo>
                <a:lnTo>
                  <a:pt x="823913" y="395287"/>
                </a:lnTo>
                <a:lnTo>
                  <a:pt x="752475" y="452437"/>
                </a:lnTo>
                <a:lnTo>
                  <a:pt x="733425" y="471487"/>
                </a:lnTo>
                <a:lnTo>
                  <a:pt x="676275" y="561975"/>
                </a:lnTo>
                <a:lnTo>
                  <a:pt x="628650" y="552450"/>
                </a:lnTo>
                <a:lnTo>
                  <a:pt x="590550" y="600075"/>
                </a:lnTo>
                <a:lnTo>
                  <a:pt x="438150" y="609600"/>
                </a:lnTo>
                <a:lnTo>
                  <a:pt x="409575" y="776287"/>
                </a:lnTo>
                <a:lnTo>
                  <a:pt x="266700" y="933450"/>
                </a:lnTo>
                <a:lnTo>
                  <a:pt x="228600" y="1100137"/>
                </a:lnTo>
                <a:lnTo>
                  <a:pt x="57150" y="1271587"/>
                </a:lnTo>
                <a:lnTo>
                  <a:pt x="0" y="129540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Freeform: Shape 28674">
            <a:extLst>
              <a:ext uri="{FF2B5EF4-FFF2-40B4-BE49-F238E27FC236}">
                <a16:creationId xmlns:a16="http://schemas.microsoft.com/office/drawing/2014/main" xmlns="" id="{2EE3BC05-8788-4A17-B072-15E224A9947D}"/>
              </a:ext>
            </a:extLst>
          </p:cNvPr>
          <p:cNvSpPr/>
          <p:nvPr/>
        </p:nvSpPr>
        <p:spPr bwMode="auto">
          <a:xfrm>
            <a:off x="6872288" y="4810125"/>
            <a:ext cx="3171825" cy="657225"/>
          </a:xfrm>
          <a:custGeom>
            <a:avLst/>
            <a:gdLst>
              <a:gd name="connsiteX0" fmla="*/ 3171825 w 3171825"/>
              <a:gd name="connsiteY0" fmla="*/ 0 h 657225"/>
              <a:gd name="connsiteX1" fmla="*/ 1681162 w 3171825"/>
              <a:gd name="connsiteY1" fmla="*/ 0 h 657225"/>
              <a:gd name="connsiteX2" fmla="*/ 1652587 w 3171825"/>
              <a:gd name="connsiteY2" fmla="*/ 42863 h 657225"/>
              <a:gd name="connsiteX3" fmla="*/ 1109662 w 3171825"/>
              <a:gd name="connsiteY3" fmla="*/ 42863 h 657225"/>
              <a:gd name="connsiteX4" fmla="*/ 1004887 w 3171825"/>
              <a:gd name="connsiteY4" fmla="*/ 123825 h 657225"/>
              <a:gd name="connsiteX5" fmla="*/ 909637 w 3171825"/>
              <a:gd name="connsiteY5" fmla="*/ 128588 h 657225"/>
              <a:gd name="connsiteX6" fmla="*/ 847725 w 3171825"/>
              <a:gd name="connsiteY6" fmla="*/ 166688 h 657225"/>
              <a:gd name="connsiteX7" fmla="*/ 804862 w 3171825"/>
              <a:gd name="connsiteY7" fmla="*/ 166688 h 657225"/>
              <a:gd name="connsiteX8" fmla="*/ 795337 w 3171825"/>
              <a:gd name="connsiteY8" fmla="*/ 190500 h 657225"/>
              <a:gd name="connsiteX9" fmla="*/ 695325 w 3171825"/>
              <a:gd name="connsiteY9" fmla="*/ 195263 h 657225"/>
              <a:gd name="connsiteX10" fmla="*/ 657225 w 3171825"/>
              <a:gd name="connsiteY10" fmla="*/ 257175 h 657225"/>
              <a:gd name="connsiteX11" fmla="*/ 609600 w 3171825"/>
              <a:gd name="connsiteY11" fmla="*/ 252413 h 657225"/>
              <a:gd name="connsiteX12" fmla="*/ 442912 w 3171825"/>
              <a:gd name="connsiteY12" fmla="*/ 347663 h 657225"/>
              <a:gd name="connsiteX13" fmla="*/ 395287 w 3171825"/>
              <a:gd name="connsiteY13" fmla="*/ 419100 h 657225"/>
              <a:gd name="connsiteX14" fmla="*/ 300037 w 3171825"/>
              <a:gd name="connsiteY14" fmla="*/ 452438 h 657225"/>
              <a:gd name="connsiteX15" fmla="*/ 133350 w 3171825"/>
              <a:gd name="connsiteY15" fmla="*/ 652463 h 657225"/>
              <a:gd name="connsiteX16" fmla="*/ 0 w 3171825"/>
              <a:gd name="connsiteY16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71825" h="657225">
                <a:moveTo>
                  <a:pt x="3171825" y="0"/>
                </a:moveTo>
                <a:lnTo>
                  <a:pt x="1681162" y="0"/>
                </a:lnTo>
                <a:lnTo>
                  <a:pt x="1652587" y="42863"/>
                </a:lnTo>
                <a:lnTo>
                  <a:pt x="1109662" y="42863"/>
                </a:lnTo>
                <a:lnTo>
                  <a:pt x="1004887" y="123825"/>
                </a:lnTo>
                <a:lnTo>
                  <a:pt x="909637" y="128588"/>
                </a:lnTo>
                <a:lnTo>
                  <a:pt x="847725" y="166688"/>
                </a:lnTo>
                <a:lnTo>
                  <a:pt x="804862" y="166688"/>
                </a:lnTo>
                <a:lnTo>
                  <a:pt x="795337" y="190500"/>
                </a:lnTo>
                <a:lnTo>
                  <a:pt x="695325" y="195263"/>
                </a:lnTo>
                <a:lnTo>
                  <a:pt x="657225" y="257175"/>
                </a:lnTo>
                <a:lnTo>
                  <a:pt x="609600" y="252413"/>
                </a:lnTo>
                <a:lnTo>
                  <a:pt x="442912" y="347663"/>
                </a:lnTo>
                <a:lnTo>
                  <a:pt x="395287" y="419100"/>
                </a:lnTo>
                <a:lnTo>
                  <a:pt x="300037" y="452438"/>
                </a:lnTo>
                <a:lnTo>
                  <a:pt x="133350" y="652463"/>
                </a:lnTo>
                <a:lnTo>
                  <a:pt x="0" y="657225"/>
                </a:lnTo>
              </a:path>
            </a:pathLst>
          </a:cu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8" name="Freeform: Shape 28677">
            <a:extLst>
              <a:ext uri="{FF2B5EF4-FFF2-40B4-BE49-F238E27FC236}">
                <a16:creationId xmlns:a16="http://schemas.microsoft.com/office/drawing/2014/main" xmlns="" id="{94AA74B0-2F75-4A44-B644-81D73A73FEF4}"/>
              </a:ext>
            </a:extLst>
          </p:cNvPr>
          <p:cNvSpPr/>
          <p:nvPr/>
        </p:nvSpPr>
        <p:spPr bwMode="auto">
          <a:xfrm>
            <a:off x="6972300" y="5124450"/>
            <a:ext cx="3100388" cy="347663"/>
          </a:xfrm>
          <a:custGeom>
            <a:avLst/>
            <a:gdLst>
              <a:gd name="connsiteX0" fmla="*/ 3100388 w 3100388"/>
              <a:gd name="connsiteY0" fmla="*/ 0 h 347663"/>
              <a:gd name="connsiteX1" fmla="*/ 2743200 w 3100388"/>
              <a:gd name="connsiteY1" fmla="*/ 0 h 347663"/>
              <a:gd name="connsiteX2" fmla="*/ 2676525 w 3100388"/>
              <a:gd name="connsiteY2" fmla="*/ 100013 h 347663"/>
              <a:gd name="connsiteX3" fmla="*/ 1633538 w 3100388"/>
              <a:gd name="connsiteY3" fmla="*/ 100013 h 347663"/>
              <a:gd name="connsiteX4" fmla="*/ 1600200 w 3100388"/>
              <a:gd name="connsiteY4" fmla="*/ 133350 h 347663"/>
              <a:gd name="connsiteX5" fmla="*/ 1138238 w 3100388"/>
              <a:gd name="connsiteY5" fmla="*/ 133350 h 347663"/>
              <a:gd name="connsiteX6" fmla="*/ 1119188 w 3100388"/>
              <a:gd name="connsiteY6" fmla="*/ 176213 h 347663"/>
              <a:gd name="connsiteX7" fmla="*/ 614363 w 3100388"/>
              <a:gd name="connsiteY7" fmla="*/ 185738 h 347663"/>
              <a:gd name="connsiteX8" fmla="*/ 595313 w 3100388"/>
              <a:gd name="connsiteY8" fmla="*/ 214313 h 347663"/>
              <a:gd name="connsiteX9" fmla="*/ 523875 w 3100388"/>
              <a:gd name="connsiteY9" fmla="*/ 214313 h 347663"/>
              <a:gd name="connsiteX10" fmla="*/ 461963 w 3100388"/>
              <a:gd name="connsiteY10" fmla="*/ 252413 h 347663"/>
              <a:gd name="connsiteX11" fmla="*/ 338138 w 3100388"/>
              <a:gd name="connsiteY11" fmla="*/ 257175 h 347663"/>
              <a:gd name="connsiteX12" fmla="*/ 271463 w 3100388"/>
              <a:gd name="connsiteY12" fmla="*/ 290513 h 347663"/>
              <a:gd name="connsiteX13" fmla="*/ 133350 w 3100388"/>
              <a:gd name="connsiteY13" fmla="*/ 295275 h 347663"/>
              <a:gd name="connsiteX14" fmla="*/ 0 w 3100388"/>
              <a:gd name="connsiteY14" fmla="*/ 347663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00388" h="347663">
                <a:moveTo>
                  <a:pt x="3100388" y="0"/>
                </a:moveTo>
                <a:lnTo>
                  <a:pt x="2743200" y="0"/>
                </a:lnTo>
                <a:lnTo>
                  <a:pt x="2676525" y="100013"/>
                </a:lnTo>
                <a:lnTo>
                  <a:pt x="1633538" y="100013"/>
                </a:lnTo>
                <a:lnTo>
                  <a:pt x="1600200" y="133350"/>
                </a:lnTo>
                <a:lnTo>
                  <a:pt x="1138238" y="133350"/>
                </a:lnTo>
                <a:lnTo>
                  <a:pt x="1119188" y="176213"/>
                </a:lnTo>
                <a:lnTo>
                  <a:pt x="614363" y="185738"/>
                </a:lnTo>
                <a:lnTo>
                  <a:pt x="595313" y="214313"/>
                </a:lnTo>
                <a:lnTo>
                  <a:pt x="523875" y="214313"/>
                </a:lnTo>
                <a:lnTo>
                  <a:pt x="461963" y="252413"/>
                </a:lnTo>
                <a:lnTo>
                  <a:pt x="338138" y="257175"/>
                </a:lnTo>
                <a:lnTo>
                  <a:pt x="271463" y="290513"/>
                </a:lnTo>
                <a:lnTo>
                  <a:pt x="133350" y="295275"/>
                </a:lnTo>
                <a:lnTo>
                  <a:pt x="0" y="347663"/>
                </a:lnTo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3" name="Freeform: Shape 28672">
            <a:extLst>
              <a:ext uri="{FF2B5EF4-FFF2-40B4-BE49-F238E27FC236}">
                <a16:creationId xmlns:a16="http://schemas.microsoft.com/office/drawing/2014/main" xmlns="" id="{56DA9E05-C1AC-4015-8421-5F032C176CE6}"/>
              </a:ext>
            </a:extLst>
          </p:cNvPr>
          <p:cNvSpPr/>
          <p:nvPr/>
        </p:nvSpPr>
        <p:spPr bwMode="auto">
          <a:xfrm>
            <a:off x="6886575" y="4567238"/>
            <a:ext cx="3162300" cy="890587"/>
          </a:xfrm>
          <a:custGeom>
            <a:avLst/>
            <a:gdLst>
              <a:gd name="connsiteX0" fmla="*/ 3162300 w 3162300"/>
              <a:gd name="connsiteY0" fmla="*/ 0 h 890587"/>
              <a:gd name="connsiteX1" fmla="*/ 2947988 w 3162300"/>
              <a:gd name="connsiteY1" fmla="*/ 0 h 890587"/>
              <a:gd name="connsiteX2" fmla="*/ 2881313 w 3162300"/>
              <a:gd name="connsiteY2" fmla="*/ 161925 h 890587"/>
              <a:gd name="connsiteX3" fmla="*/ 2152650 w 3162300"/>
              <a:gd name="connsiteY3" fmla="*/ 161925 h 890587"/>
              <a:gd name="connsiteX4" fmla="*/ 2128838 w 3162300"/>
              <a:gd name="connsiteY4" fmla="*/ 204787 h 890587"/>
              <a:gd name="connsiteX5" fmla="*/ 1581150 w 3162300"/>
              <a:gd name="connsiteY5" fmla="*/ 209550 h 890587"/>
              <a:gd name="connsiteX6" fmla="*/ 1562100 w 3162300"/>
              <a:gd name="connsiteY6" fmla="*/ 233362 h 890587"/>
              <a:gd name="connsiteX7" fmla="*/ 1366838 w 3162300"/>
              <a:gd name="connsiteY7" fmla="*/ 223837 h 890587"/>
              <a:gd name="connsiteX8" fmla="*/ 1343025 w 3162300"/>
              <a:gd name="connsiteY8" fmla="*/ 257175 h 890587"/>
              <a:gd name="connsiteX9" fmla="*/ 1281113 w 3162300"/>
              <a:gd name="connsiteY9" fmla="*/ 247650 h 890587"/>
              <a:gd name="connsiteX10" fmla="*/ 1247775 w 3162300"/>
              <a:gd name="connsiteY10" fmla="*/ 290512 h 890587"/>
              <a:gd name="connsiteX11" fmla="*/ 1162050 w 3162300"/>
              <a:gd name="connsiteY11" fmla="*/ 285750 h 890587"/>
              <a:gd name="connsiteX12" fmla="*/ 1109663 w 3162300"/>
              <a:gd name="connsiteY12" fmla="*/ 328612 h 890587"/>
              <a:gd name="connsiteX13" fmla="*/ 957263 w 3162300"/>
              <a:gd name="connsiteY13" fmla="*/ 319087 h 890587"/>
              <a:gd name="connsiteX14" fmla="*/ 871538 w 3162300"/>
              <a:gd name="connsiteY14" fmla="*/ 395287 h 890587"/>
              <a:gd name="connsiteX15" fmla="*/ 766763 w 3162300"/>
              <a:gd name="connsiteY15" fmla="*/ 414337 h 890587"/>
              <a:gd name="connsiteX16" fmla="*/ 623888 w 3162300"/>
              <a:gd name="connsiteY16" fmla="*/ 452437 h 890587"/>
              <a:gd name="connsiteX17" fmla="*/ 519113 w 3162300"/>
              <a:gd name="connsiteY17" fmla="*/ 509587 h 890587"/>
              <a:gd name="connsiteX18" fmla="*/ 442913 w 3162300"/>
              <a:gd name="connsiteY18" fmla="*/ 519112 h 890587"/>
              <a:gd name="connsiteX19" fmla="*/ 347663 w 3162300"/>
              <a:gd name="connsiteY19" fmla="*/ 604837 h 890587"/>
              <a:gd name="connsiteX20" fmla="*/ 228600 w 3162300"/>
              <a:gd name="connsiteY20" fmla="*/ 676275 h 890587"/>
              <a:gd name="connsiteX21" fmla="*/ 142875 w 3162300"/>
              <a:gd name="connsiteY21" fmla="*/ 795337 h 890587"/>
              <a:gd name="connsiteX22" fmla="*/ 90488 w 3162300"/>
              <a:gd name="connsiteY22" fmla="*/ 866775 h 890587"/>
              <a:gd name="connsiteX23" fmla="*/ 0 w 3162300"/>
              <a:gd name="connsiteY23" fmla="*/ 890587 h 890587"/>
              <a:gd name="connsiteX0" fmla="*/ 3162300 w 3162300"/>
              <a:gd name="connsiteY0" fmla="*/ 0 h 890587"/>
              <a:gd name="connsiteX1" fmla="*/ 2947988 w 3162300"/>
              <a:gd name="connsiteY1" fmla="*/ 0 h 890587"/>
              <a:gd name="connsiteX2" fmla="*/ 2881313 w 3162300"/>
              <a:gd name="connsiteY2" fmla="*/ 161925 h 890587"/>
              <a:gd name="connsiteX3" fmla="*/ 2152650 w 3162300"/>
              <a:gd name="connsiteY3" fmla="*/ 161925 h 890587"/>
              <a:gd name="connsiteX4" fmla="*/ 2128838 w 3162300"/>
              <a:gd name="connsiteY4" fmla="*/ 204787 h 890587"/>
              <a:gd name="connsiteX5" fmla="*/ 1581150 w 3162300"/>
              <a:gd name="connsiteY5" fmla="*/ 209550 h 890587"/>
              <a:gd name="connsiteX6" fmla="*/ 1562100 w 3162300"/>
              <a:gd name="connsiteY6" fmla="*/ 233362 h 890587"/>
              <a:gd name="connsiteX7" fmla="*/ 1366838 w 3162300"/>
              <a:gd name="connsiteY7" fmla="*/ 223837 h 890587"/>
              <a:gd name="connsiteX8" fmla="*/ 1343025 w 3162300"/>
              <a:gd name="connsiteY8" fmla="*/ 257175 h 890587"/>
              <a:gd name="connsiteX9" fmla="*/ 1281113 w 3162300"/>
              <a:gd name="connsiteY9" fmla="*/ 247650 h 890587"/>
              <a:gd name="connsiteX10" fmla="*/ 1247775 w 3162300"/>
              <a:gd name="connsiteY10" fmla="*/ 290512 h 890587"/>
              <a:gd name="connsiteX11" fmla="*/ 1162050 w 3162300"/>
              <a:gd name="connsiteY11" fmla="*/ 285750 h 890587"/>
              <a:gd name="connsiteX12" fmla="*/ 1109663 w 3162300"/>
              <a:gd name="connsiteY12" fmla="*/ 328612 h 890587"/>
              <a:gd name="connsiteX13" fmla="*/ 957263 w 3162300"/>
              <a:gd name="connsiteY13" fmla="*/ 319087 h 890587"/>
              <a:gd name="connsiteX14" fmla="*/ 871538 w 3162300"/>
              <a:gd name="connsiteY14" fmla="*/ 395287 h 890587"/>
              <a:gd name="connsiteX15" fmla="*/ 766763 w 3162300"/>
              <a:gd name="connsiteY15" fmla="*/ 414337 h 890587"/>
              <a:gd name="connsiteX16" fmla="*/ 623888 w 3162300"/>
              <a:gd name="connsiteY16" fmla="*/ 452437 h 890587"/>
              <a:gd name="connsiteX17" fmla="*/ 519113 w 3162300"/>
              <a:gd name="connsiteY17" fmla="*/ 509587 h 890587"/>
              <a:gd name="connsiteX18" fmla="*/ 442913 w 3162300"/>
              <a:gd name="connsiteY18" fmla="*/ 519112 h 890587"/>
              <a:gd name="connsiteX19" fmla="*/ 347663 w 3162300"/>
              <a:gd name="connsiteY19" fmla="*/ 604837 h 890587"/>
              <a:gd name="connsiteX20" fmla="*/ 238125 w 3162300"/>
              <a:gd name="connsiteY20" fmla="*/ 681037 h 890587"/>
              <a:gd name="connsiteX21" fmla="*/ 142875 w 3162300"/>
              <a:gd name="connsiteY21" fmla="*/ 795337 h 890587"/>
              <a:gd name="connsiteX22" fmla="*/ 90488 w 3162300"/>
              <a:gd name="connsiteY22" fmla="*/ 866775 h 890587"/>
              <a:gd name="connsiteX23" fmla="*/ 0 w 3162300"/>
              <a:gd name="connsiteY23" fmla="*/ 890587 h 890587"/>
              <a:gd name="connsiteX0" fmla="*/ 3162300 w 3162300"/>
              <a:gd name="connsiteY0" fmla="*/ 0 h 890587"/>
              <a:gd name="connsiteX1" fmla="*/ 2947988 w 3162300"/>
              <a:gd name="connsiteY1" fmla="*/ 0 h 890587"/>
              <a:gd name="connsiteX2" fmla="*/ 2881313 w 3162300"/>
              <a:gd name="connsiteY2" fmla="*/ 161925 h 890587"/>
              <a:gd name="connsiteX3" fmla="*/ 2152650 w 3162300"/>
              <a:gd name="connsiteY3" fmla="*/ 161925 h 890587"/>
              <a:gd name="connsiteX4" fmla="*/ 2128838 w 3162300"/>
              <a:gd name="connsiteY4" fmla="*/ 204787 h 890587"/>
              <a:gd name="connsiteX5" fmla="*/ 1581150 w 3162300"/>
              <a:gd name="connsiteY5" fmla="*/ 209550 h 890587"/>
              <a:gd name="connsiteX6" fmla="*/ 1562100 w 3162300"/>
              <a:gd name="connsiteY6" fmla="*/ 233362 h 890587"/>
              <a:gd name="connsiteX7" fmla="*/ 1366838 w 3162300"/>
              <a:gd name="connsiteY7" fmla="*/ 223837 h 890587"/>
              <a:gd name="connsiteX8" fmla="*/ 1343025 w 3162300"/>
              <a:gd name="connsiteY8" fmla="*/ 257175 h 890587"/>
              <a:gd name="connsiteX9" fmla="*/ 1281113 w 3162300"/>
              <a:gd name="connsiteY9" fmla="*/ 247650 h 890587"/>
              <a:gd name="connsiteX10" fmla="*/ 1247775 w 3162300"/>
              <a:gd name="connsiteY10" fmla="*/ 290512 h 890587"/>
              <a:gd name="connsiteX11" fmla="*/ 1162050 w 3162300"/>
              <a:gd name="connsiteY11" fmla="*/ 285750 h 890587"/>
              <a:gd name="connsiteX12" fmla="*/ 1109663 w 3162300"/>
              <a:gd name="connsiteY12" fmla="*/ 328612 h 890587"/>
              <a:gd name="connsiteX13" fmla="*/ 957263 w 3162300"/>
              <a:gd name="connsiteY13" fmla="*/ 319087 h 890587"/>
              <a:gd name="connsiteX14" fmla="*/ 871538 w 3162300"/>
              <a:gd name="connsiteY14" fmla="*/ 395287 h 890587"/>
              <a:gd name="connsiteX15" fmla="*/ 766763 w 3162300"/>
              <a:gd name="connsiteY15" fmla="*/ 414337 h 890587"/>
              <a:gd name="connsiteX16" fmla="*/ 623888 w 3162300"/>
              <a:gd name="connsiteY16" fmla="*/ 452437 h 890587"/>
              <a:gd name="connsiteX17" fmla="*/ 519113 w 3162300"/>
              <a:gd name="connsiteY17" fmla="*/ 509587 h 890587"/>
              <a:gd name="connsiteX18" fmla="*/ 442913 w 3162300"/>
              <a:gd name="connsiteY18" fmla="*/ 519112 h 890587"/>
              <a:gd name="connsiteX19" fmla="*/ 347663 w 3162300"/>
              <a:gd name="connsiteY19" fmla="*/ 604837 h 890587"/>
              <a:gd name="connsiteX20" fmla="*/ 238125 w 3162300"/>
              <a:gd name="connsiteY20" fmla="*/ 681037 h 890587"/>
              <a:gd name="connsiteX21" fmla="*/ 161925 w 3162300"/>
              <a:gd name="connsiteY21" fmla="*/ 800099 h 890587"/>
              <a:gd name="connsiteX22" fmla="*/ 90488 w 3162300"/>
              <a:gd name="connsiteY22" fmla="*/ 866775 h 890587"/>
              <a:gd name="connsiteX23" fmla="*/ 0 w 3162300"/>
              <a:gd name="connsiteY23" fmla="*/ 890587 h 890587"/>
              <a:gd name="connsiteX0" fmla="*/ 3162300 w 3162300"/>
              <a:gd name="connsiteY0" fmla="*/ 0 h 890587"/>
              <a:gd name="connsiteX1" fmla="*/ 2947988 w 3162300"/>
              <a:gd name="connsiteY1" fmla="*/ 0 h 890587"/>
              <a:gd name="connsiteX2" fmla="*/ 2881313 w 3162300"/>
              <a:gd name="connsiteY2" fmla="*/ 161925 h 890587"/>
              <a:gd name="connsiteX3" fmla="*/ 2152650 w 3162300"/>
              <a:gd name="connsiteY3" fmla="*/ 161925 h 890587"/>
              <a:gd name="connsiteX4" fmla="*/ 2128838 w 3162300"/>
              <a:gd name="connsiteY4" fmla="*/ 204787 h 890587"/>
              <a:gd name="connsiteX5" fmla="*/ 1581150 w 3162300"/>
              <a:gd name="connsiteY5" fmla="*/ 209550 h 890587"/>
              <a:gd name="connsiteX6" fmla="*/ 1562100 w 3162300"/>
              <a:gd name="connsiteY6" fmla="*/ 233362 h 890587"/>
              <a:gd name="connsiteX7" fmla="*/ 1366838 w 3162300"/>
              <a:gd name="connsiteY7" fmla="*/ 223837 h 890587"/>
              <a:gd name="connsiteX8" fmla="*/ 1343025 w 3162300"/>
              <a:gd name="connsiteY8" fmla="*/ 257175 h 890587"/>
              <a:gd name="connsiteX9" fmla="*/ 1281113 w 3162300"/>
              <a:gd name="connsiteY9" fmla="*/ 247650 h 890587"/>
              <a:gd name="connsiteX10" fmla="*/ 1247775 w 3162300"/>
              <a:gd name="connsiteY10" fmla="*/ 290512 h 890587"/>
              <a:gd name="connsiteX11" fmla="*/ 1162050 w 3162300"/>
              <a:gd name="connsiteY11" fmla="*/ 285750 h 890587"/>
              <a:gd name="connsiteX12" fmla="*/ 1109663 w 3162300"/>
              <a:gd name="connsiteY12" fmla="*/ 328612 h 890587"/>
              <a:gd name="connsiteX13" fmla="*/ 957263 w 3162300"/>
              <a:gd name="connsiteY13" fmla="*/ 319087 h 890587"/>
              <a:gd name="connsiteX14" fmla="*/ 871538 w 3162300"/>
              <a:gd name="connsiteY14" fmla="*/ 395287 h 890587"/>
              <a:gd name="connsiteX15" fmla="*/ 766763 w 3162300"/>
              <a:gd name="connsiteY15" fmla="*/ 414337 h 890587"/>
              <a:gd name="connsiteX16" fmla="*/ 623888 w 3162300"/>
              <a:gd name="connsiteY16" fmla="*/ 452437 h 890587"/>
              <a:gd name="connsiteX17" fmla="*/ 519113 w 3162300"/>
              <a:gd name="connsiteY17" fmla="*/ 509587 h 890587"/>
              <a:gd name="connsiteX18" fmla="*/ 442913 w 3162300"/>
              <a:gd name="connsiteY18" fmla="*/ 519112 h 890587"/>
              <a:gd name="connsiteX19" fmla="*/ 347663 w 3162300"/>
              <a:gd name="connsiteY19" fmla="*/ 604837 h 890587"/>
              <a:gd name="connsiteX20" fmla="*/ 238125 w 3162300"/>
              <a:gd name="connsiteY20" fmla="*/ 681037 h 890587"/>
              <a:gd name="connsiteX21" fmla="*/ 161925 w 3162300"/>
              <a:gd name="connsiteY21" fmla="*/ 800099 h 890587"/>
              <a:gd name="connsiteX22" fmla="*/ 100013 w 3162300"/>
              <a:gd name="connsiteY22" fmla="*/ 862013 h 890587"/>
              <a:gd name="connsiteX23" fmla="*/ 0 w 3162300"/>
              <a:gd name="connsiteY23" fmla="*/ 890587 h 8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62300" h="890587">
                <a:moveTo>
                  <a:pt x="3162300" y="0"/>
                </a:moveTo>
                <a:lnTo>
                  <a:pt x="2947988" y="0"/>
                </a:lnTo>
                <a:lnTo>
                  <a:pt x="2881313" y="161925"/>
                </a:lnTo>
                <a:lnTo>
                  <a:pt x="2152650" y="161925"/>
                </a:lnTo>
                <a:lnTo>
                  <a:pt x="2128838" y="204787"/>
                </a:lnTo>
                <a:lnTo>
                  <a:pt x="1581150" y="209550"/>
                </a:lnTo>
                <a:lnTo>
                  <a:pt x="1562100" y="233362"/>
                </a:lnTo>
                <a:lnTo>
                  <a:pt x="1366838" y="223837"/>
                </a:lnTo>
                <a:lnTo>
                  <a:pt x="1343025" y="257175"/>
                </a:lnTo>
                <a:lnTo>
                  <a:pt x="1281113" y="247650"/>
                </a:lnTo>
                <a:lnTo>
                  <a:pt x="1247775" y="290512"/>
                </a:lnTo>
                <a:lnTo>
                  <a:pt x="1162050" y="285750"/>
                </a:lnTo>
                <a:lnTo>
                  <a:pt x="1109663" y="328612"/>
                </a:lnTo>
                <a:lnTo>
                  <a:pt x="957263" y="319087"/>
                </a:lnTo>
                <a:lnTo>
                  <a:pt x="871538" y="395287"/>
                </a:lnTo>
                <a:lnTo>
                  <a:pt x="766763" y="414337"/>
                </a:lnTo>
                <a:lnTo>
                  <a:pt x="623888" y="452437"/>
                </a:lnTo>
                <a:lnTo>
                  <a:pt x="519113" y="509587"/>
                </a:lnTo>
                <a:lnTo>
                  <a:pt x="442913" y="519112"/>
                </a:lnTo>
                <a:lnTo>
                  <a:pt x="347663" y="604837"/>
                </a:lnTo>
                <a:lnTo>
                  <a:pt x="238125" y="681037"/>
                </a:lnTo>
                <a:lnTo>
                  <a:pt x="161925" y="800099"/>
                </a:lnTo>
                <a:lnTo>
                  <a:pt x="100013" y="862013"/>
                </a:lnTo>
                <a:lnTo>
                  <a:pt x="0" y="890587"/>
                </a:lnTo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7" name="Freeform: Shape 28676">
            <a:extLst>
              <a:ext uri="{FF2B5EF4-FFF2-40B4-BE49-F238E27FC236}">
                <a16:creationId xmlns:a16="http://schemas.microsoft.com/office/drawing/2014/main" xmlns="" id="{96AFAD31-03F8-4F6E-B70C-09B2D0012184}"/>
              </a:ext>
            </a:extLst>
          </p:cNvPr>
          <p:cNvSpPr/>
          <p:nvPr/>
        </p:nvSpPr>
        <p:spPr bwMode="auto">
          <a:xfrm>
            <a:off x="6962775" y="5072063"/>
            <a:ext cx="3095625" cy="404812"/>
          </a:xfrm>
          <a:custGeom>
            <a:avLst/>
            <a:gdLst>
              <a:gd name="connsiteX0" fmla="*/ 3095625 w 3095625"/>
              <a:gd name="connsiteY0" fmla="*/ 0 h 404812"/>
              <a:gd name="connsiteX1" fmla="*/ 1952625 w 3095625"/>
              <a:gd name="connsiteY1" fmla="*/ 0 h 404812"/>
              <a:gd name="connsiteX2" fmla="*/ 1900238 w 3095625"/>
              <a:gd name="connsiteY2" fmla="*/ 90487 h 404812"/>
              <a:gd name="connsiteX3" fmla="*/ 1300163 w 3095625"/>
              <a:gd name="connsiteY3" fmla="*/ 95250 h 404812"/>
              <a:gd name="connsiteX4" fmla="*/ 1247775 w 3095625"/>
              <a:gd name="connsiteY4" fmla="*/ 152400 h 404812"/>
              <a:gd name="connsiteX5" fmla="*/ 1014413 w 3095625"/>
              <a:gd name="connsiteY5" fmla="*/ 152400 h 404812"/>
              <a:gd name="connsiteX6" fmla="*/ 962025 w 3095625"/>
              <a:gd name="connsiteY6" fmla="*/ 195262 h 404812"/>
              <a:gd name="connsiteX7" fmla="*/ 833438 w 3095625"/>
              <a:gd name="connsiteY7" fmla="*/ 190500 h 404812"/>
              <a:gd name="connsiteX8" fmla="*/ 804863 w 3095625"/>
              <a:gd name="connsiteY8" fmla="*/ 228600 h 404812"/>
              <a:gd name="connsiteX9" fmla="*/ 633413 w 3095625"/>
              <a:gd name="connsiteY9" fmla="*/ 233362 h 404812"/>
              <a:gd name="connsiteX10" fmla="*/ 581025 w 3095625"/>
              <a:gd name="connsiteY10" fmla="*/ 266700 h 404812"/>
              <a:gd name="connsiteX11" fmla="*/ 481013 w 3095625"/>
              <a:gd name="connsiteY11" fmla="*/ 261937 h 404812"/>
              <a:gd name="connsiteX12" fmla="*/ 438150 w 3095625"/>
              <a:gd name="connsiteY12" fmla="*/ 304800 h 404812"/>
              <a:gd name="connsiteX13" fmla="*/ 190500 w 3095625"/>
              <a:gd name="connsiteY13" fmla="*/ 309562 h 404812"/>
              <a:gd name="connsiteX14" fmla="*/ 85725 w 3095625"/>
              <a:gd name="connsiteY14" fmla="*/ 385762 h 404812"/>
              <a:gd name="connsiteX15" fmla="*/ 0 w 3095625"/>
              <a:gd name="connsiteY15" fmla="*/ 404812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95625" h="404812">
                <a:moveTo>
                  <a:pt x="3095625" y="0"/>
                </a:moveTo>
                <a:lnTo>
                  <a:pt x="1952625" y="0"/>
                </a:lnTo>
                <a:lnTo>
                  <a:pt x="1900238" y="90487"/>
                </a:lnTo>
                <a:lnTo>
                  <a:pt x="1300163" y="95250"/>
                </a:lnTo>
                <a:lnTo>
                  <a:pt x="1247775" y="152400"/>
                </a:lnTo>
                <a:lnTo>
                  <a:pt x="1014413" y="152400"/>
                </a:lnTo>
                <a:lnTo>
                  <a:pt x="962025" y="195262"/>
                </a:lnTo>
                <a:lnTo>
                  <a:pt x="833438" y="190500"/>
                </a:lnTo>
                <a:lnTo>
                  <a:pt x="804863" y="228600"/>
                </a:lnTo>
                <a:lnTo>
                  <a:pt x="633413" y="233362"/>
                </a:lnTo>
                <a:lnTo>
                  <a:pt x="581025" y="266700"/>
                </a:lnTo>
                <a:lnTo>
                  <a:pt x="481013" y="261937"/>
                </a:lnTo>
                <a:lnTo>
                  <a:pt x="438150" y="304800"/>
                </a:lnTo>
                <a:lnTo>
                  <a:pt x="190500" y="309562"/>
                </a:lnTo>
                <a:lnTo>
                  <a:pt x="85725" y="385762"/>
                </a:lnTo>
                <a:lnTo>
                  <a:pt x="0" y="404812"/>
                </a:lnTo>
              </a:path>
            </a:pathLst>
          </a:cu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4" name="Title 5">
            <a:extLst>
              <a:ext uri="{FF2B5EF4-FFF2-40B4-BE49-F238E27FC236}">
                <a16:creationId xmlns:a16="http://schemas.microsoft.com/office/drawing/2014/main" xmlns="" id="{B1A56512-0609-439A-BD62-7B51A11A4D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altLang="en-US" dirty="0">
                <a:solidFill>
                  <a:srgbClr val="015873"/>
                </a:solidFill>
              </a:rPr>
              <a:t>What Is GVHD?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EC9B728-3710-4B70-8D29-4CB79D95933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511300"/>
            <a:ext cx="4979988" cy="4678363"/>
          </a:xfrm>
        </p:spPr>
        <p:txBody>
          <a:bodyPr/>
          <a:lstStyle/>
          <a:p>
            <a:pPr>
              <a:defRPr/>
            </a:pPr>
            <a:r>
              <a:rPr lang="en-US" dirty="0"/>
              <a:t>Donor immune cells mounting an attack against the recipient</a:t>
            </a:r>
            <a:endParaRPr lang="en-US" strike="sngStrike" dirty="0"/>
          </a:p>
          <a:p>
            <a:pPr>
              <a:defRPr/>
            </a:pPr>
            <a:r>
              <a:rPr lang="en-US" dirty="0"/>
              <a:t>Acute GVHD occurs in </a:t>
            </a:r>
            <a:r>
              <a:rPr lang="en-US" b="1" dirty="0">
                <a:solidFill>
                  <a:srgbClr val="00B0F0"/>
                </a:solidFill>
              </a:rPr>
              <a:t>30%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</a:t>
            </a:r>
            <a:r>
              <a:rPr lang="en-US" b="1" dirty="0">
                <a:solidFill>
                  <a:srgbClr val="00B0F0"/>
                </a:solidFill>
              </a:rPr>
              <a:t>60% </a:t>
            </a:r>
            <a:r>
              <a:rPr lang="en-US" dirty="0"/>
              <a:t>of patients receiving allogeneic hematopoietic cell transplantation, depending </a:t>
            </a:r>
            <a:br>
              <a:rPr lang="en-US" dirty="0"/>
            </a:br>
            <a:r>
              <a:rPr lang="en-US" dirty="0"/>
              <a:t>on donor, graft source, conditioning regimen, GVHD prophylaxis regimen, and other factors</a:t>
            </a:r>
            <a:r>
              <a:rPr lang="en-US" baseline="30000" dirty="0"/>
              <a:t>[1]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B275C7E-447C-4A75-8690-731181990D3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62775" y="1511300"/>
            <a:ext cx="5229225" cy="8636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Correlation between GVHD and GVL</a:t>
            </a:r>
            <a:r>
              <a:rPr lang="en-US" b="1" baseline="30000" dirty="0">
                <a:solidFill>
                  <a:srgbClr val="00B0F0"/>
                </a:solidFill>
              </a:rPr>
              <a:t>[2]</a:t>
            </a:r>
            <a:r>
              <a:rPr lang="en-US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28676" name="TextBox 2">
            <a:extLst>
              <a:ext uri="{FF2B5EF4-FFF2-40B4-BE49-F238E27FC236}">
                <a16:creationId xmlns:a16="http://schemas.microsoft.com/office/drawing/2014/main" xmlns="" id="{1C049360-4807-4F2E-89AE-F2E35A8E5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448426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xmlns="" id="{CB270562-491F-4157-A713-3F023E15A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63037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Zeiser. NEJM. 2017;377:2167. 2. Horowitz. Blood. 1990;75:555.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3156FD-8ABF-4D14-8C85-FDAF7B67B584}"/>
              </a:ext>
            </a:extLst>
          </p:cNvPr>
          <p:cNvSpPr txBox="1"/>
          <p:nvPr/>
        </p:nvSpPr>
        <p:spPr bwMode="auto">
          <a:xfrm>
            <a:off x="6875266" y="5765753"/>
            <a:ext cx="3157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A1D0C5-7191-4B25-A75B-0638FEFE7E2C}"/>
              </a:ext>
            </a:extLst>
          </p:cNvPr>
          <p:cNvSpPr txBox="1"/>
          <p:nvPr/>
        </p:nvSpPr>
        <p:spPr bwMode="auto">
          <a:xfrm rot="16200000">
            <a:off x="4651683" y="3808333"/>
            <a:ext cx="2862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Posttransplant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Probability of Relapse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055FC40-66F5-451A-A5F7-DC011A069E90}"/>
              </a:ext>
            </a:extLst>
          </p:cNvPr>
          <p:cNvCxnSpPr/>
          <p:nvPr/>
        </p:nvCxnSpPr>
        <p:spPr bwMode="auto">
          <a:xfrm>
            <a:off x="6866638" y="5460259"/>
            <a:ext cx="317452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32A9135-64BA-483F-BC56-A55CC2934ECC}"/>
              </a:ext>
            </a:extLst>
          </p:cNvPr>
          <p:cNvCxnSpPr/>
          <p:nvPr/>
        </p:nvCxnSpPr>
        <p:spPr bwMode="auto">
          <a:xfrm flipV="1">
            <a:off x="6875265" y="2700068"/>
            <a:ext cx="0" cy="2769079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696338-DD20-4133-9951-12F3A1820296}"/>
              </a:ext>
            </a:extLst>
          </p:cNvPr>
          <p:cNvCxnSpPr/>
          <p:nvPr/>
        </p:nvCxnSpPr>
        <p:spPr bwMode="auto">
          <a:xfrm flipH="1">
            <a:off x="6814879" y="2700068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F5ADEB4-BE62-41B3-90A3-CFE29890B73B}"/>
              </a:ext>
            </a:extLst>
          </p:cNvPr>
          <p:cNvCxnSpPr/>
          <p:nvPr/>
        </p:nvCxnSpPr>
        <p:spPr bwMode="auto">
          <a:xfrm flipH="1">
            <a:off x="6814879" y="3252106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9435B87-245A-47FE-BF43-2A12839D635F}"/>
              </a:ext>
            </a:extLst>
          </p:cNvPr>
          <p:cNvCxnSpPr/>
          <p:nvPr/>
        </p:nvCxnSpPr>
        <p:spPr bwMode="auto">
          <a:xfrm flipH="1">
            <a:off x="6814879" y="380414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9182DD0-A7C2-4DBC-80B2-9219E33B2D58}"/>
              </a:ext>
            </a:extLst>
          </p:cNvPr>
          <p:cNvCxnSpPr/>
          <p:nvPr/>
        </p:nvCxnSpPr>
        <p:spPr bwMode="auto">
          <a:xfrm flipH="1">
            <a:off x="6814879" y="435618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77CF0F3-1381-44BD-94E5-38B9A65206C0}"/>
              </a:ext>
            </a:extLst>
          </p:cNvPr>
          <p:cNvCxnSpPr/>
          <p:nvPr/>
        </p:nvCxnSpPr>
        <p:spPr bwMode="auto">
          <a:xfrm flipH="1">
            <a:off x="6814879" y="490822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0D131C7-9A8E-45D1-9278-11EC2D858CE8}"/>
              </a:ext>
            </a:extLst>
          </p:cNvPr>
          <p:cNvCxnSpPr/>
          <p:nvPr/>
        </p:nvCxnSpPr>
        <p:spPr bwMode="auto">
          <a:xfrm flipH="1">
            <a:off x="6814879" y="546025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1DE47FE-EB13-4A2E-8023-8B0DF22ACED3}"/>
              </a:ext>
            </a:extLst>
          </p:cNvPr>
          <p:cNvCxnSpPr/>
          <p:nvPr/>
        </p:nvCxnSpPr>
        <p:spPr bwMode="auto">
          <a:xfrm>
            <a:off x="6875265" y="546025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F932B68-1E95-45F5-A04B-47412F8A51E5}"/>
              </a:ext>
            </a:extLst>
          </p:cNvPr>
          <p:cNvCxnSpPr/>
          <p:nvPr/>
        </p:nvCxnSpPr>
        <p:spPr bwMode="auto">
          <a:xfrm>
            <a:off x="7401476" y="546025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544E303-A6BA-4F3D-9879-AB1C2F9901F5}"/>
              </a:ext>
            </a:extLst>
          </p:cNvPr>
          <p:cNvCxnSpPr/>
          <p:nvPr/>
        </p:nvCxnSpPr>
        <p:spPr bwMode="auto">
          <a:xfrm>
            <a:off x="7927687" y="546025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1EA503F-7F3A-4C1F-9E74-0732D67A6E42}"/>
              </a:ext>
            </a:extLst>
          </p:cNvPr>
          <p:cNvCxnSpPr/>
          <p:nvPr/>
        </p:nvCxnSpPr>
        <p:spPr bwMode="auto">
          <a:xfrm>
            <a:off x="8453898" y="546025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6498268-2E02-461C-9D7D-04B6BE7DBFB3}"/>
              </a:ext>
            </a:extLst>
          </p:cNvPr>
          <p:cNvCxnSpPr/>
          <p:nvPr/>
        </p:nvCxnSpPr>
        <p:spPr bwMode="auto">
          <a:xfrm>
            <a:off x="8980109" y="546025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15A33A1-09DF-4F34-852F-E272A04D1CF9}"/>
              </a:ext>
            </a:extLst>
          </p:cNvPr>
          <p:cNvCxnSpPr/>
          <p:nvPr/>
        </p:nvCxnSpPr>
        <p:spPr bwMode="auto">
          <a:xfrm>
            <a:off x="9506320" y="546025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5F812A9-196F-4C4D-9EF4-CE86B7AAB579}"/>
              </a:ext>
            </a:extLst>
          </p:cNvPr>
          <p:cNvCxnSpPr/>
          <p:nvPr/>
        </p:nvCxnSpPr>
        <p:spPr bwMode="auto">
          <a:xfrm>
            <a:off x="10032533" y="546025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3412FA2-C361-43AB-8C9D-78DA0592F401}"/>
              </a:ext>
            </a:extLst>
          </p:cNvPr>
          <p:cNvSpPr txBox="1"/>
          <p:nvPr/>
        </p:nvSpPr>
        <p:spPr bwMode="auto">
          <a:xfrm>
            <a:off x="6137362" y="2508138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AAD0C6A-15C4-409C-854A-E7376E1F552D}"/>
              </a:ext>
            </a:extLst>
          </p:cNvPr>
          <p:cNvSpPr txBox="1"/>
          <p:nvPr/>
        </p:nvSpPr>
        <p:spPr bwMode="auto">
          <a:xfrm>
            <a:off x="6137362" y="3063407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3643D9D-3827-4A1A-B24E-EC925D2974C4}"/>
              </a:ext>
            </a:extLst>
          </p:cNvPr>
          <p:cNvSpPr txBox="1"/>
          <p:nvPr/>
        </p:nvSpPr>
        <p:spPr bwMode="auto">
          <a:xfrm>
            <a:off x="6137362" y="3618676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63B76BB-8682-4F04-B21B-57B11C54CA56}"/>
              </a:ext>
            </a:extLst>
          </p:cNvPr>
          <p:cNvSpPr txBox="1"/>
          <p:nvPr/>
        </p:nvSpPr>
        <p:spPr bwMode="auto">
          <a:xfrm>
            <a:off x="6137362" y="4173945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71AB1A4-D776-4B41-9432-2E3F9579899C}"/>
              </a:ext>
            </a:extLst>
          </p:cNvPr>
          <p:cNvSpPr txBox="1"/>
          <p:nvPr/>
        </p:nvSpPr>
        <p:spPr bwMode="auto">
          <a:xfrm>
            <a:off x="6137362" y="4729214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B6EE688-C71D-4058-82F4-936F0A52F1AD}"/>
              </a:ext>
            </a:extLst>
          </p:cNvPr>
          <p:cNvSpPr txBox="1"/>
          <p:nvPr/>
        </p:nvSpPr>
        <p:spPr bwMode="auto">
          <a:xfrm>
            <a:off x="6137362" y="5284482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632FC85-27D8-4873-9553-F3B61CAD57CC}"/>
              </a:ext>
            </a:extLst>
          </p:cNvPr>
          <p:cNvSpPr txBox="1"/>
          <p:nvPr/>
        </p:nvSpPr>
        <p:spPr bwMode="auto">
          <a:xfrm>
            <a:off x="9686398" y="5470793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404A4AA-0E66-44B4-9B80-E92B65B7D558}"/>
              </a:ext>
            </a:extLst>
          </p:cNvPr>
          <p:cNvSpPr txBox="1"/>
          <p:nvPr/>
        </p:nvSpPr>
        <p:spPr bwMode="auto">
          <a:xfrm>
            <a:off x="6526875" y="5470793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DD1825A-2487-45D0-B879-B2FD41ABA575}"/>
              </a:ext>
            </a:extLst>
          </p:cNvPr>
          <p:cNvSpPr txBox="1"/>
          <p:nvPr/>
        </p:nvSpPr>
        <p:spPr bwMode="auto">
          <a:xfrm>
            <a:off x="7053462" y="5470793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4EE8B06-FBA1-4199-9CB7-6F847F3FF34E}"/>
              </a:ext>
            </a:extLst>
          </p:cNvPr>
          <p:cNvSpPr txBox="1"/>
          <p:nvPr/>
        </p:nvSpPr>
        <p:spPr bwMode="auto">
          <a:xfrm>
            <a:off x="7580049" y="5470793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7F2C037-D993-482C-A35C-D7272F38F4EA}"/>
              </a:ext>
            </a:extLst>
          </p:cNvPr>
          <p:cNvSpPr txBox="1"/>
          <p:nvPr/>
        </p:nvSpPr>
        <p:spPr bwMode="auto">
          <a:xfrm>
            <a:off x="8106636" y="5470793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C010BBE-E781-401C-ADA6-1D1C7B4ADBEE}"/>
              </a:ext>
            </a:extLst>
          </p:cNvPr>
          <p:cNvSpPr txBox="1"/>
          <p:nvPr/>
        </p:nvSpPr>
        <p:spPr bwMode="auto">
          <a:xfrm>
            <a:off x="8633223" y="5470793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1A17107-FE1E-4075-9453-B786CE7DE810}"/>
              </a:ext>
            </a:extLst>
          </p:cNvPr>
          <p:cNvSpPr txBox="1"/>
          <p:nvPr/>
        </p:nvSpPr>
        <p:spPr bwMode="auto">
          <a:xfrm>
            <a:off x="9159810" y="5470793"/>
            <a:ext cx="709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FBC3C47-2E84-414C-92FE-99C3BB51C85D}"/>
              </a:ext>
            </a:extLst>
          </p:cNvPr>
          <p:cNvSpPr txBox="1"/>
          <p:nvPr/>
        </p:nvSpPr>
        <p:spPr bwMode="auto">
          <a:xfrm>
            <a:off x="8397677" y="3415005"/>
            <a:ext cx="1890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Twins (N = 70)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0632871-1B71-4579-84EB-AA0DCC01B695}"/>
              </a:ext>
            </a:extLst>
          </p:cNvPr>
          <p:cNvSpPr txBox="1"/>
          <p:nvPr/>
        </p:nvSpPr>
        <p:spPr bwMode="auto">
          <a:xfrm>
            <a:off x="9591280" y="3830499"/>
            <a:ext cx="2373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 Depletion (N = 401)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318702E-DDF8-467D-9EA5-884927EBAEAF}"/>
              </a:ext>
            </a:extLst>
          </p:cNvPr>
          <p:cNvSpPr txBox="1"/>
          <p:nvPr/>
        </p:nvSpPr>
        <p:spPr bwMode="auto">
          <a:xfrm>
            <a:off x="8854561" y="4219849"/>
            <a:ext cx="2373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 GVHD (N = 433)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56522A0-C18A-4693-B1C4-217425DE3B13}"/>
              </a:ext>
            </a:extLst>
          </p:cNvPr>
          <p:cNvSpPr txBox="1"/>
          <p:nvPr/>
        </p:nvSpPr>
        <p:spPr bwMode="auto">
          <a:xfrm>
            <a:off x="9763215" y="4506740"/>
            <a:ext cx="2373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B33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aGVHD only (N = 738)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B8B704B-8E2E-45EC-88B1-40776AE45837}"/>
              </a:ext>
            </a:extLst>
          </p:cNvPr>
          <p:cNvSpPr txBox="1"/>
          <p:nvPr/>
        </p:nvSpPr>
        <p:spPr bwMode="auto">
          <a:xfrm>
            <a:off x="9101213" y="4761151"/>
            <a:ext cx="2373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2E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cGVHD only (N = 127)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125F863-733D-4110-9C6E-C89C1F552606}"/>
              </a:ext>
            </a:extLst>
          </p:cNvPr>
          <p:cNvSpPr txBox="1"/>
          <p:nvPr/>
        </p:nvSpPr>
        <p:spPr bwMode="auto">
          <a:xfrm>
            <a:off x="9080289" y="5158516"/>
            <a:ext cx="2884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DCDC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aGVHD + cGVHD (N = 485)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73C3BFB0-DFF0-4B54-8255-C97F3D68F2CB}"/>
              </a:ext>
            </a:extLst>
          </p:cNvPr>
          <p:cNvSpPr/>
          <p:nvPr/>
        </p:nvSpPr>
        <p:spPr bwMode="auto">
          <a:xfrm>
            <a:off x="6862763" y="3643313"/>
            <a:ext cx="3152775" cy="1824037"/>
          </a:xfrm>
          <a:custGeom>
            <a:avLst/>
            <a:gdLst>
              <a:gd name="connsiteX0" fmla="*/ 3152775 w 3152775"/>
              <a:gd name="connsiteY0" fmla="*/ 0 h 1824037"/>
              <a:gd name="connsiteX1" fmla="*/ 3024187 w 3152775"/>
              <a:gd name="connsiteY1" fmla="*/ 0 h 1824037"/>
              <a:gd name="connsiteX2" fmla="*/ 2990850 w 3152775"/>
              <a:gd name="connsiteY2" fmla="*/ 252412 h 1824037"/>
              <a:gd name="connsiteX3" fmla="*/ 2214562 w 3152775"/>
              <a:gd name="connsiteY3" fmla="*/ 261937 h 1824037"/>
              <a:gd name="connsiteX4" fmla="*/ 2133600 w 3152775"/>
              <a:gd name="connsiteY4" fmla="*/ 542925 h 1824037"/>
              <a:gd name="connsiteX5" fmla="*/ 1338262 w 3152775"/>
              <a:gd name="connsiteY5" fmla="*/ 552450 h 1824037"/>
              <a:gd name="connsiteX6" fmla="*/ 1300162 w 3152775"/>
              <a:gd name="connsiteY6" fmla="*/ 652462 h 1824037"/>
              <a:gd name="connsiteX7" fmla="*/ 1252537 w 3152775"/>
              <a:gd name="connsiteY7" fmla="*/ 652462 h 1824037"/>
              <a:gd name="connsiteX8" fmla="*/ 1209675 w 3152775"/>
              <a:gd name="connsiteY8" fmla="*/ 747712 h 1824037"/>
              <a:gd name="connsiteX9" fmla="*/ 1128712 w 3152775"/>
              <a:gd name="connsiteY9" fmla="*/ 800100 h 1824037"/>
              <a:gd name="connsiteX10" fmla="*/ 1076325 w 3152775"/>
              <a:gd name="connsiteY10" fmla="*/ 800100 h 1824037"/>
              <a:gd name="connsiteX11" fmla="*/ 1042987 w 3152775"/>
              <a:gd name="connsiteY11" fmla="*/ 885825 h 1824037"/>
              <a:gd name="connsiteX12" fmla="*/ 928687 w 3152775"/>
              <a:gd name="connsiteY12" fmla="*/ 881062 h 1824037"/>
              <a:gd name="connsiteX13" fmla="*/ 833437 w 3152775"/>
              <a:gd name="connsiteY13" fmla="*/ 1014412 h 1824037"/>
              <a:gd name="connsiteX14" fmla="*/ 733425 w 3152775"/>
              <a:gd name="connsiteY14" fmla="*/ 1009650 h 1824037"/>
              <a:gd name="connsiteX15" fmla="*/ 614362 w 3152775"/>
              <a:gd name="connsiteY15" fmla="*/ 1185862 h 1824037"/>
              <a:gd name="connsiteX16" fmla="*/ 538162 w 3152775"/>
              <a:gd name="connsiteY16" fmla="*/ 1219200 h 1824037"/>
              <a:gd name="connsiteX17" fmla="*/ 471487 w 3152775"/>
              <a:gd name="connsiteY17" fmla="*/ 1285875 h 1824037"/>
              <a:gd name="connsiteX18" fmla="*/ 438150 w 3152775"/>
              <a:gd name="connsiteY18" fmla="*/ 1343025 h 1824037"/>
              <a:gd name="connsiteX19" fmla="*/ 400050 w 3152775"/>
              <a:gd name="connsiteY19" fmla="*/ 1343025 h 1824037"/>
              <a:gd name="connsiteX20" fmla="*/ 352425 w 3152775"/>
              <a:gd name="connsiteY20" fmla="*/ 1419225 h 1824037"/>
              <a:gd name="connsiteX21" fmla="*/ 285750 w 3152775"/>
              <a:gd name="connsiteY21" fmla="*/ 1481137 h 1824037"/>
              <a:gd name="connsiteX22" fmla="*/ 242887 w 3152775"/>
              <a:gd name="connsiteY22" fmla="*/ 1609725 h 1824037"/>
              <a:gd name="connsiteX23" fmla="*/ 133350 w 3152775"/>
              <a:gd name="connsiteY23" fmla="*/ 1728787 h 1824037"/>
              <a:gd name="connsiteX24" fmla="*/ 90487 w 3152775"/>
              <a:gd name="connsiteY24" fmla="*/ 1785937 h 1824037"/>
              <a:gd name="connsiteX25" fmla="*/ 0 w 3152775"/>
              <a:gd name="connsiteY25" fmla="*/ 1824037 h 182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52775" h="1824037">
                <a:moveTo>
                  <a:pt x="3152775" y="0"/>
                </a:moveTo>
                <a:lnTo>
                  <a:pt x="3024187" y="0"/>
                </a:lnTo>
                <a:lnTo>
                  <a:pt x="2990850" y="252412"/>
                </a:lnTo>
                <a:lnTo>
                  <a:pt x="2214562" y="261937"/>
                </a:lnTo>
                <a:lnTo>
                  <a:pt x="2133600" y="542925"/>
                </a:lnTo>
                <a:lnTo>
                  <a:pt x="1338262" y="552450"/>
                </a:lnTo>
                <a:lnTo>
                  <a:pt x="1300162" y="652462"/>
                </a:lnTo>
                <a:lnTo>
                  <a:pt x="1252537" y="652462"/>
                </a:lnTo>
                <a:lnTo>
                  <a:pt x="1209675" y="747712"/>
                </a:lnTo>
                <a:lnTo>
                  <a:pt x="1128712" y="800100"/>
                </a:lnTo>
                <a:lnTo>
                  <a:pt x="1076325" y="800100"/>
                </a:lnTo>
                <a:lnTo>
                  <a:pt x="1042987" y="885825"/>
                </a:lnTo>
                <a:lnTo>
                  <a:pt x="928687" y="881062"/>
                </a:lnTo>
                <a:lnTo>
                  <a:pt x="833437" y="1014412"/>
                </a:lnTo>
                <a:lnTo>
                  <a:pt x="733425" y="1009650"/>
                </a:lnTo>
                <a:lnTo>
                  <a:pt x="614362" y="1185862"/>
                </a:lnTo>
                <a:lnTo>
                  <a:pt x="538162" y="1219200"/>
                </a:lnTo>
                <a:lnTo>
                  <a:pt x="471487" y="1285875"/>
                </a:lnTo>
                <a:lnTo>
                  <a:pt x="438150" y="1343025"/>
                </a:lnTo>
                <a:lnTo>
                  <a:pt x="400050" y="1343025"/>
                </a:lnTo>
                <a:lnTo>
                  <a:pt x="352425" y="1419225"/>
                </a:lnTo>
                <a:lnTo>
                  <a:pt x="285750" y="1481137"/>
                </a:lnTo>
                <a:lnTo>
                  <a:pt x="242887" y="1609725"/>
                </a:lnTo>
                <a:lnTo>
                  <a:pt x="133350" y="1728787"/>
                </a:lnTo>
                <a:lnTo>
                  <a:pt x="90487" y="1785937"/>
                </a:lnTo>
                <a:lnTo>
                  <a:pt x="0" y="1824037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31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Abatacept for Steroid-Refractory Chronic GVHD: </a:t>
            </a:r>
            <a:r>
              <a:rPr lang="en-US" dirty="0" err="1">
                <a:solidFill>
                  <a:srgbClr val="015873"/>
                </a:solidFill>
              </a:rPr>
              <a:t>Baseliane</a:t>
            </a:r>
            <a:r>
              <a:rPr lang="en-US" dirty="0">
                <a:solidFill>
                  <a:srgbClr val="015873"/>
                </a:solidFill>
              </a:rPr>
              <a:t> Characteristics</a:t>
            </a:r>
            <a:endParaRPr lang="en-US" altLang="en-US" dirty="0">
              <a:solidFill>
                <a:srgbClr val="015873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A48D7431-A1C5-6E40-8611-33898311FA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83450" y="4622800"/>
            <a:ext cx="4908550" cy="1587500"/>
          </a:xfrm>
        </p:spPr>
        <p:txBody>
          <a:bodyPr/>
          <a:lstStyle/>
          <a:p>
            <a:r>
              <a:rPr lang="en-US" sz="1800" dirty="0"/>
              <a:t>17 and 22 patients had moderate and severe chronic GVHD at baseline, respectively</a:t>
            </a:r>
          </a:p>
          <a:p>
            <a:r>
              <a:rPr lang="en-US" sz="1800" dirty="0"/>
              <a:t>Involvement of skin (85%), mouth (44%), eyes (69%), GI tract (18%), liver (23%), lungs (54%), joints (82%), genital tract (8%)</a:t>
            </a:r>
            <a:endParaRPr lang="en-US" sz="1600" dirty="0"/>
          </a:p>
        </p:txBody>
      </p:sp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xmlns="" id="{DE2EED35-0D51-094F-A3BD-50854DD1DA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222752"/>
              </p:ext>
            </p:extLst>
          </p:nvPr>
        </p:nvGraphicFramePr>
        <p:xfrm>
          <a:off x="719138" y="1600200"/>
          <a:ext cx="5381625" cy="512075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91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4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2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Characteristic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Patients (N = 39)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Median time from HCT to study entry, mo (range)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43 (6-173)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Median prior treatments for chronic GVHD (range)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(1-11)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Median age, yr (range)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62 (25-77)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Female, n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 (53.8)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665827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ECOG PS,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(2.6)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 (69.2)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(28.2)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323286844"/>
                  </a:ext>
                </a:extLst>
              </a:tr>
              <a:tr h="1655677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Primary disease,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ALL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AML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CML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MPD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NHL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MPN with fibrosis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Myelofibrosis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(12.8)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 (46.2)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(5.1)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 (20.5)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(5.1)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(2.6)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(5.1)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(2.6)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3953899706"/>
                  </a:ext>
                </a:extLst>
              </a:tr>
            </a:tbl>
          </a:graphicData>
        </a:graphic>
      </p:graphicFrame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508610FA-C45B-8A42-94AF-D2EBCE2A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Koshy. ASH 2021. Abstr 264.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xmlns="" id="{39F74077-4710-504C-B052-876E3C95B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810795"/>
              </p:ext>
            </p:extLst>
          </p:nvPr>
        </p:nvGraphicFramePr>
        <p:xfrm>
          <a:off x="6574212" y="1603168"/>
          <a:ext cx="4910080" cy="2926144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264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6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Transplant Characteristic, n (%)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Patients (N = 39)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925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Cell source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BM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PBSC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 (10.3)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 (89.7)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925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Conditioning intensity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Myeloablative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Nonmyeloablative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 (61.5)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 (35.9)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968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HLA match (A, B, C, DRB1)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Matched related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Matched unrelated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Mismatched related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Mismatched unrelated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 (38.4)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22 (56.4)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(2.6)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(2.6)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27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Abatacept for Steroid-Refractory Chronic GVHD: </a:t>
            </a:r>
            <a:br>
              <a:rPr lang="en-US" dirty="0">
                <a:solidFill>
                  <a:srgbClr val="015873"/>
                </a:solidFill>
              </a:rPr>
            </a:br>
            <a:r>
              <a:rPr lang="en-US" dirty="0">
                <a:solidFill>
                  <a:srgbClr val="015873"/>
                </a:solidFill>
              </a:rPr>
              <a:t>Clinical Response</a:t>
            </a:r>
            <a:endParaRPr lang="en-US" altLang="en-US" dirty="0">
              <a:solidFill>
                <a:srgbClr val="015873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466DEAB-753D-CD48-B068-65FAEFFF251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511300"/>
            <a:ext cx="5310188" cy="4678363"/>
          </a:xfrm>
        </p:spPr>
        <p:txBody>
          <a:bodyPr/>
          <a:lstStyle/>
          <a:p>
            <a:r>
              <a:rPr lang="en-US" dirty="0"/>
              <a:t>ORR: </a:t>
            </a:r>
            <a:r>
              <a:rPr lang="en-US" b="1" dirty="0">
                <a:solidFill>
                  <a:srgbClr val="0070C0"/>
                </a:solidFill>
              </a:rPr>
              <a:t>49% </a:t>
            </a:r>
            <a:r>
              <a:rPr lang="en-US" dirty="0"/>
              <a:t>(primary endpoint)</a:t>
            </a:r>
          </a:p>
          <a:p>
            <a:pPr lvl="1"/>
            <a:r>
              <a:rPr lang="en-US" dirty="0"/>
              <a:t>CR: 0%</a:t>
            </a:r>
          </a:p>
          <a:p>
            <a:pPr lvl="1"/>
            <a:r>
              <a:rPr lang="en-US" dirty="0"/>
              <a:t>PR: 49%</a:t>
            </a:r>
          </a:p>
          <a:p>
            <a:r>
              <a:rPr lang="en-US" dirty="0"/>
              <a:t>Disease progression: 26%</a:t>
            </a:r>
          </a:p>
          <a:p>
            <a:r>
              <a:rPr lang="en-US" dirty="0"/>
              <a:t>Significant and sustained reduction in prednisone dose beginning at Mo 1 of abatacept therapy</a:t>
            </a:r>
            <a:endParaRPr lang="en-US" sz="2400" dirty="0"/>
          </a:p>
        </p:txBody>
      </p:sp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xmlns="" id="{DE2EED35-0D51-094F-A3BD-50854DD1DA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591490"/>
              </p:ext>
            </p:extLst>
          </p:nvPr>
        </p:nvGraphicFramePr>
        <p:xfrm>
          <a:off x="6096000" y="1613213"/>
          <a:ext cx="5377656" cy="4326806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088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9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7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Outcome by Organ Site, %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Patients (N = 39)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CR or PR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Skin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Mouth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Eyes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GI tract 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Liver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Lung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Joints 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Genital tract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0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Disease progression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Skin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Mouth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Eyes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Lung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Joints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3930346348"/>
                  </a:ext>
                </a:extLst>
              </a:tr>
            </a:tbl>
          </a:graphicData>
        </a:graphic>
      </p:graphicFrame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508610FA-C45B-8A42-94AF-D2EBCE2A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Koshy. ASH 2021. Abstr 264.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8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Abatacept for Steroid-Refractory Chronic GVHD: </a:t>
            </a:r>
            <a:br>
              <a:rPr lang="en-US" dirty="0">
                <a:solidFill>
                  <a:srgbClr val="015873"/>
                </a:solidFill>
              </a:rPr>
            </a:br>
            <a:r>
              <a:rPr lang="en-US" dirty="0">
                <a:solidFill>
                  <a:srgbClr val="015873"/>
                </a:solidFill>
              </a:rPr>
              <a:t>Safety</a:t>
            </a:r>
            <a:endParaRPr lang="en-US" altLang="en-US" dirty="0">
              <a:solidFill>
                <a:srgbClr val="015873"/>
              </a:solidFill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8BB69E86-7808-8345-93CD-791B5DC2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Koshy. ASH 2021. Abstr 264.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oup 3">
            <a:extLst>
              <a:ext uri="{FF2B5EF4-FFF2-40B4-BE49-F238E27FC236}">
                <a16:creationId xmlns:a16="http://schemas.microsoft.com/office/drawing/2014/main" xmlns="" id="{2F409E3E-8FED-504F-9615-F0ECF14D0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076127"/>
              </p:ext>
            </p:extLst>
          </p:nvPr>
        </p:nvGraphicFramePr>
        <p:xfrm>
          <a:off x="719138" y="1588557"/>
          <a:ext cx="5036734" cy="429776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756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AE, 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Patients (N = 39)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Neutropenia*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2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3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Fatigue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1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Headache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b" horzOverflow="overflow"/>
                </a:tc>
                <a:extLst>
                  <a:ext uri="{0D108BD9-81ED-4DB2-BD59-A6C34878D82A}">
                    <a16:rowId xmlns:a16="http://schemas.microsoft.com/office/drawing/2014/main" xmlns="" val="3930346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Upper respiratory infection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2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606055392"/>
                  </a:ext>
                </a:extLst>
              </a:tr>
            </a:tbl>
          </a:graphicData>
        </a:graphic>
      </p:graphicFrame>
      <p:graphicFrame>
        <p:nvGraphicFramePr>
          <p:cNvPr id="14" name="Group 3">
            <a:extLst>
              <a:ext uri="{FF2B5EF4-FFF2-40B4-BE49-F238E27FC236}">
                <a16:creationId xmlns:a16="http://schemas.microsoft.com/office/drawing/2014/main" xmlns="" id="{F9DD1ECE-8C85-F145-86D5-E011B216A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881973"/>
              </p:ext>
            </p:extLst>
          </p:nvPr>
        </p:nvGraphicFramePr>
        <p:xfrm>
          <a:off x="6100763" y="1601975"/>
          <a:ext cx="5394960" cy="3840576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6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Serious AEs Possibly Related to Abatacept, 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Patients (N = 39)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Lung infection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3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4267136955"/>
                  </a:ext>
                </a:extLst>
              </a:tr>
              <a:tr h="20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Hemolysis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lang="en-US" sz="1800" baseline="30000" dirty="0"/>
                        <a:t>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429351868"/>
                  </a:ext>
                </a:extLst>
              </a:tr>
              <a:tr h="20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Respiratory failure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lang="en-US" sz="1800" baseline="30000" dirty="0"/>
                        <a:t>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2877103938"/>
                  </a:ext>
                </a:extLst>
              </a:tr>
              <a:tr h="20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Hepatic failure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lang="en-US" sz="1800" baseline="30000" dirty="0"/>
                        <a:t>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3799284763"/>
                  </a:ext>
                </a:extLst>
              </a:tr>
              <a:tr h="20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Death (simultaneous HSV hepatitis)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lang="en-US" sz="1800" baseline="30000" dirty="0"/>
                        <a:t>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41081789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F78AF2-5CAC-294F-AD57-09164E12A4C2}"/>
              </a:ext>
            </a:extLst>
          </p:cNvPr>
          <p:cNvSpPr txBox="1"/>
          <p:nvPr/>
        </p:nvSpPr>
        <p:spPr bwMode="auto">
          <a:xfrm>
            <a:off x="672764" y="5889344"/>
            <a:ext cx="2564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*9 events occurred in 4 patients.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E6036E-F3D2-4942-BA11-0857E3BF256B}"/>
              </a:ext>
            </a:extLst>
          </p:cNvPr>
          <p:cNvSpPr txBox="1"/>
          <p:nvPr/>
        </p:nvSpPr>
        <p:spPr bwMode="auto">
          <a:xfrm>
            <a:off x="6045981" y="5437139"/>
            <a:ext cx="19386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†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Events in same patient.</a:t>
            </a:r>
          </a:p>
        </p:txBody>
      </p:sp>
    </p:spTree>
    <p:extLst>
      <p:ext uri="{BB962C8B-B14F-4D97-AF65-F5344CB8AC3E}">
        <p14:creationId xmlns:p14="http://schemas.microsoft.com/office/powerpoint/2010/main" val="909759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Abatacept for Steroid-Refractory Chronic GVHD: Conclusions</a:t>
            </a:r>
            <a:endParaRPr lang="en-US" altLang="en-US" dirty="0">
              <a:solidFill>
                <a:srgbClr val="015873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E47B534-8A4B-4D33-840C-2D29FA589F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 this phase II study, abatacept achieved an ORR of </a:t>
            </a:r>
            <a:r>
              <a:rPr lang="en-US" b="1" dirty="0">
                <a:solidFill>
                  <a:srgbClr val="0070C0"/>
                </a:solidFill>
              </a:rPr>
              <a:t>49%</a:t>
            </a:r>
            <a:r>
              <a:rPr lang="en-US" dirty="0"/>
              <a:t> in patients with steroid-refractory chronic GVHD </a:t>
            </a:r>
          </a:p>
          <a:p>
            <a:pPr lvl="1"/>
            <a:r>
              <a:rPr lang="en-US" dirty="0"/>
              <a:t>Sustained reduction in prednisone dosing observed over time </a:t>
            </a:r>
          </a:p>
          <a:p>
            <a:r>
              <a:rPr lang="en-US" dirty="0"/>
              <a:t>Severe infections were not common, and infusions were well tolerated</a:t>
            </a:r>
          </a:p>
          <a:p>
            <a:r>
              <a:rPr lang="en-US" dirty="0"/>
              <a:t>Ongoing correlative immune studies aim to define the mechanism of action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8BB69E86-7808-8345-93CD-791B5DC2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Koshy. ASH 2021. Abstr 264.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24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1050925" y="238125"/>
            <a:ext cx="11141075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Phase I/II Study of Anti‒CSF-1R :</a:t>
            </a:r>
            <a:r>
              <a:rPr lang="en-US" dirty="0" err="1">
                <a:solidFill>
                  <a:srgbClr val="015873"/>
                </a:solidFill>
              </a:rPr>
              <a:t>Axatilimab</a:t>
            </a:r>
            <a:endParaRPr lang="ar-SA" dirty="0">
              <a:solidFill>
                <a:srgbClr val="015873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5" y="1085494"/>
            <a:ext cx="9934575" cy="505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172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Axatilimab in Heavily Pretreated Chronic GVHD: Background; Phase I/II Study of Anti‒CSF-1R </a:t>
            </a:r>
            <a:endParaRPr lang="en-US" altLang="en-US" dirty="0">
              <a:solidFill>
                <a:srgbClr val="015873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4D6D876-F8A2-4A37-B209-DAB13ECD11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/>
          <a:lstStyle/>
          <a:p>
            <a:pPr>
              <a:spcAft>
                <a:spcPts val="500"/>
              </a:spcAft>
            </a:pPr>
            <a:endParaRPr lang="en-US" sz="2400" dirty="0"/>
          </a:p>
          <a:p>
            <a:pPr>
              <a:spcAft>
                <a:spcPts val="500"/>
              </a:spcAft>
            </a:pPr>
            <a:r>
              <a:rPr lang="en-US" sz="2400" b="1" dirty="0" err="1">
                <a:solidFill>
                  <a:srgbClr val="0070C0"/>
                </a:solidFill>
              </a:rPr>
              <a:t>Axatilimab</a:t>
            </a:r>
            <a:r>
              <a:rPr lang="en-US" sz="2400" dirty="0"/>
              <a:t> is a high-affinity anti‒CSF-1R humanized IgG4 antibody administered via 30-min infusion every 2-4 wk to target circulating </a:t>
            </a:r>
            <a:r>
              <a:rPr lang="en-US" sz="2400" b="1" dirty="0">
                <a:solidFill>
                  <a:srgbClr val="0070C0"/>
                </a:solidFill>
              </a:rPr>
              <a:t>profibrotic monocytes</a:t>
            </a:r>
            <a:r>
              <a:rPr lang="en-US" sz="2400" b="1" baseline="30000" dirty="0">
                <a:solidFill>
                  <a:srgbClr val="0070C0"/>
                </a:solidFill>
              </a:rPr>
              <a:t>1,2</a:t>
            </a:r>
          </a:p>
          <a:p>
            <a:pPr lvl="1">
              <a:spcAft>
                <a:spcPts val="500"/>
              </a:spcAft>
            </a:pPr>
            <a:r>
              <a:rPr lang="en-US" sz="2400" dirty="0"/>
              <a:t>CSF-1R signaling drives macrophage role in GVHD pathology</a:t>
            </a:r>
            <a:endParaRPr lang="en-US" sz="2400" baseline="30000" dirty="0"/>
          </a:p>
          <a:p>
            <a:r>
              <a:rPr lang="en-US" sz="2400" dirty="0"/>
              <a:t>Phase I/II dose escalation/expansion study assessed safety, tolerability, and efficacy of axatilimab for chronic GVHD </a:t>
            </a:r>
            <a:r>
              <a:rPr lang="en-US" sz="2400" b="1" dirty="0">
                <a:solidFill>
                  <a:srgbClr val="0070C0"/>
                </a:solidFill>
              </a:rPr>
              <a:t>after ≥2 </a:t>
            </a:r>
            <a:r>
              <a:rPr lang="en-US" sz="2400" dirty="0"/>
              <a:t>systemic therapies</a:t>
            </a:r>
            <a:r>
              <a:rPr lang="en-US" sz="2400" baseline="30000" dirty="0"/>
              <a:t>3,4</a:t>
            </a:r>
          </a:p>
          <a:p>
            <a:pPr lvl="1"/>
            <a:r>
              <a:rPr lang="en-US" sz="2400" dirty="0"/>
              <a:t>Phase I suggested safe clinical activity in chronic GVHD; </a:t>
            </a:r>
          </a:p>
          <a:p>
            <a:pPr lvl="1"/>
            <a:r>
              <a:rPr lang="en-US" sz="2400" dirty="0"/>
              <a:t>phase II analysis presented here</a:t>
            </a:r>
            <a:endParaRPr lang="en-US" sz="2400" baseline="30000" dirty="0"/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7E4E7C93-0352-F149-A462-090DD959E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32" y="6365945"/>
            <a:ext cx="8505794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4555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Saidu. Front Immunol. 2020;11:578314. 2. NCT03604692. 3. Arora. ASH 2020. Abstr 358. 4. Lee. ASH 2021. Abstr 263.</a:t>
            </a:r>
            <a:endParaRPr lang="en-US" altLang="en-US" sz="1400" b="0" dirty="0">
              <a:solidFill>
                <a:srgbClr val="44555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07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Axatilimab in Chronic GVHD: Study Design</a:t>
            </a:r>
            <a:endParaRPr lang="en-US" altLang="en-US" dirty="0">
              <a:solidFill>
                <a:srgbClr val="015873"/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01F74216-1FF6-1C4D-B053-8F4F6C90CA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/>
          <a:lstStyle/>
          <a:p>
            <a:r>
              <a:rPr lang="en-US" sz="2400" dirty="0"/>
              <a:t>Phase I/II dose escalation/expansion study</a:t>
            </a:r>
          </a:p>
          <a:p>
            <a:endParaRPr lang="en-US" sz="2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Phase I endpoints: </a:t>
            </a:r>
            <a:r>
              <a:rPr lang="en-US" sz="2400" dirty="0"/>
              <a:t>safety, ORR, RP2D (analysis identified as 1.0 mg/kg Q2W)</a:t>
            </a:r>
          </a:p>
          <a:p>
            <a:r>
              <a:rPr lang="en-US" sz="2400" b="1" dirty="0"/>
              <a:t>Phase II primary endpoint: </a:t>
            </a:r>
            <a:r>
              <a:rPr lang="en-US" sz="2400" dirty="0"/>
              <a:t>ORR (by 2014 NIH chronic GVHD criteria)</a:t>
            </a:r>
            <a:endParaRPr lang="en-US" sz="2400" baseline="30000" dirty="0"/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xmlns="" id="{8DAA772F-CF1B-A24D-848D-45EE2E62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32" y="636594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Lee. ASH 2021. Abstr 263.</a:t>
            </a:r>
            <a:endParaRPr lang="en-US" altLang="en-US" sz="14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72AEE27-2445-B640-BA6C-B28FB737BA7E}"/>
              </a:ext>
            </a:extLst>
          </p:cNvPr>
          <p:cNvSpPr txBox="1"/>
          <p:nvPr/>
        </p:nvSpPr>
        <p:spPr>
          <a:xfrm>
            <a:off x="1910525" y="4576554"/>
            <a:ext cx="2000980" cy="584775"/>
          </a:xfrm>
          <a:prstGeom prst="rect">
            <a:avLst/>
          </a:prstGeom>
          <a:solidFill>
            <a:schemeClr val="accent1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0.15 mg/kg Q2W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1)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xmlns="" id="{9F0293A2-1EC5-2741-9CC7-1090BD4C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73" y="2653363"/>
            <a:ext cx="21932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Patients aged ≥6 yr </a:t>
            </a:r>
            <a:b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active chronic GVHD after ≥2 prior treatments; KPS ≥60</a:t>
            </a:r>
          </a:p>
          <a:p>
            <a:pPr algn="ctr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40)</a:t>
            </a:r>
            <a:endParaRPr lang="en-US" altLang="en-US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20268F8C-AFB5-A24E-BE0A-226ECEF96759}"/>
              </a:ext>
            </a:extLst>
          </p:cNvPr>
          <p:cNvCxnSpPr>
            <a:cxnSpLocks/>
          </p:cNvCxnSpPr>
          <p:nvPr/>
        </p:nvCxnSpPr>
        <p:spPr>
          <a:xfrm>
            <a:off x="2552316" y="3253527"/>
            <a:ext cx="474733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7A4E62E-0531-6A4A-A6E7-B19D1F62FB18}"/>
              </a:ext>
            </a:extLst>
          </p:cNvPr>
          <p:cNvSpPr txBox="1"/>
          <p:nvPr/>
        </p:nvSpPr>
        <p:spPr bwMode="auto">
          <a:xfrm>
            <a:off x="3351850" y="2233618"/>
            <a:ext cx="1881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Phase I Escalation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 = 17)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1B4C50-2E81-6344-B50C-809375DC6A4F}"/>
              </a:ext>
            </a:extLst>
          </p:cNvPr>
          <p:cNvSpPr txBox="1"/>
          <p:nvPr/>
        </p:nvSpPr>
        <p:spPr bwMode="auto">
          <a:xfrm>
            <a:off x="8642252" y="2131774"/>
            <a:ext cx="1952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Phase II Expansion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 = 23)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F50264C-83A3-7A41-BB47-D56C5E834FA5}"/>
              </a:ext>
            </a:extLst>
          </p:cNvPr>
          <p:cNvSpPr txBox="1"/>
          <p:nvPr/>
        </p:nvSpPr>
        <p:spPr>
          <a:xfrm>
            <a:off x="2731690" y="3926986"/>
            <a:ext cx="2000980" cy="584775"/>
          </a:xfrm>
          <a:prstGeom prst="rect">
            <a:avLst/>
          </a:prstGeom>
          <a:solidFill>
            <a:schemeClr val="accent1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 mg/kg Q2W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1)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2D970FC-1D18-D948-AB90-7A3CD3F25148}"/>
              </a:ext>
            </a:extLst>
          </p:cNvPr>
          <p:cNvSpPr txBox="1"/>
          <p:nvPr/>
        </p:nvSpPr>
        <p:spPr>
          <a:xfrm>
            <a:off x="8660764" y="2961139"/>
            <a:ext cx="2000980" cy="584775"/>
          </a:xfrm>
          <a:prstGeom prst="rect">
            <a:avLst/>
          </a:prstGeom>
          <a:solidFill>
            <a:schemeClr val="accent1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 mg/kg Q2W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23)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1703D0A-1719-DE4A-A9C5-C64E254155FB}"/>
              </a:ext>
            </a:extLst>
          </p:cNvPr>
          <p:cNvSpPr txBox="1"/>
          <p:nvPr/>
        </p:nvSpPr>
        <p:spPr>
          <a:xfrm>
            <a:off x="3458185" y="3280370"/>
            <a:ext cx="2000980" cy="584775"/>
          </a:xfrm>
          <a:prstGeom prst="rect">
            <a:avLst/>
          </a:prstGeom>
          <a:solidFill>
            <a:schemeClr val="accent1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 mg/kg Q2W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E89C9C-52F9-AF49-8CEE-02713281ED7C}"/>
              </a:ext>
            </a:extLst>
          </p:cNvPr>
          <p:cNvSpPr txBox="1"/>
          <p:nvPr/>
        </p:nvSpPr>
        <p:spPr>
          <a:xfrm>
            <a:off x="5753915" y="3025829"/>
            <a:ext cx="2000980" cy="584775"/>
          </a:xfrm>
          <a:prstGeom prst="rect">
            <a:avLst/>
          </a:prstGeom>
          <a:solidFill>
            <a:schemeClr val="accent1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3.0 mg/kg Q4W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99A18B6-D5BB-8F45-B9C8-6534140C0115}"/>
              </a:ext>
            </a:extLst>
          </p:cNvPr>
          <p:cNvSpPr txBox="1"/>
          <p:nvPr/>
        </p:nvSpPr>
        <p:spPr>
          <a:xfrm>
            <a:off x="5753915" y="2338784"/>
            <a:ext cx="2000980" cy="584775"/>
          </a:xfrm>
          <a:prstGeom prst="rect">
            <a:avLst/>
          </a:prstGeom>
          <a:solidFill>
            <a:schemeClr val="accent1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3.0 mg/kg Q2W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6)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56C55B2-AA82-2741-B7E8-E7A6C09D9276}"/>
              </a:ext>
            </a:extLst>
          </p:cNvPr>
          <p:cNvCxnSpPr>
            <a:cxnSpLocks/>
          </p:cNvCxnSpPr>
          <p:nvPr/>
        </p:nvCxnSpPr>
        <p:spPr>
          <a:xfrm>
            <a:off x="7916796" y="3236920"/>
            <a:ext cx="474733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58864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Axatilimab in Chronic GVHD: Infection Rates</a:t>
            </a:r>
            <a:endParaRPr lang="en-US" altLang="en-US" dirty="0">
              <a:solidFill>
                <a:srgbClr val="015873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B9FE1A4-F3BB-4FB8-884C-0557E10FB2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976938"/>
            <a:ext cx="10877550" cy="417512"/>
          </a:xfrm>
        </p:spPr>
        <p:txBody>
          <a:bodyPr/>
          <a:lstStyle/>
          <a:p>
            <a:r>
              <a:rPr lang="en-US" sz="2200" dirty="0">
                <a:solidFill>
                  <a:srgbClr val="0070C0"/>
                </a:solidFill>
              </a:rPr>
              <a:t>There were no reported CMV or EBV reactivations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4CB0628-60A6-5740-A3FC-0B3B623C0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00215"/>
              </p:ext>
            </p:extLst>
          </p:nvPr>
        </p:nvGraphicFramePr>
        <p:xfrm>
          <a:off x="109723" y="1302515"/>
          <a:ext cx="10763065" cy="45720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604162">
                  <a:extLst>
                    <a:ext uri="{9D8B030D-6E8A-4147-A177-3AD203B41FA5}">
                      <a16:colId xmlns:a16="http://schemas.microsoft.com/office/drawing/2014/main" xmlns="" val="4230268532"/>
                    </a:ext>
                  </a:extLst>
                </a:gridCol>
                <a:gridCol w="2332631">
                  <a:extLst>
                    <a:ext uri="{9D8B030D-6E8A-4147-A177-3AD203B41FA5}">
                      <a16:colId xmlns:a16="http://schemas.microsoft.com/office/drawing/2014/main" xmlns="" val="1471845447"/>
                    </a:ext>
                  </a:extLst>
                </a:gridCol>
                <a:gridCol w="1993338">
                  <a:extLst>
                    <a:ext uri="{9D8B030D-6E8A-4147-A177-3AD203B41FA5}">
                      <a16:colId xmlns:a16="http://schemas.microsoft.com/office/drawing/2014/main" xmlns="" val="971768868"/>
                    </a:ext>
                  </a:extLst>
                </a:gridCol>
                <a:gridCol w="1832934">
                  <a:extLst>
                    <a:ext uri="{9D8B030D-6E8A-4147-A177-3AD203B41FA5}">
                      <a16:colId xmlns:a16="http://schemas.microsoft.com/office/drawing/2014/main" xmlns="" val="1954794758"/>
                    </a:ext>
                  </a:extLst>
                </a:gridCol>
              </a:tblGrid>
              <a:tr h="489814">
                <a:tc>
                  <a:txBody>
                    <a:bodyPr/>
                    <a:lstStyle/>
                    <a:p>
                      <a:r>
                        <a:rPr lang="en-US" sz="1400" dirty="0"/>
                        <a:t>Infection, n (%)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mg/kg Q2W</a:t>
                      </a:r>
                    </a:p>
                    <a:p>
                      <a:pPr algn="ctr"/>
                      <a:r>
                        <a:rPr lang="en-US" sz="1400" dirty="0"/>
                        <a:t>(n = 26)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mg/kg Q4W</a:t>
                      </a:r>
                    </a:p>
                    <a:p>
                      <a:pPr algn="ctr"/>
                      <a:r>
                        <a:rPr lang="en-US" sz="1400" dirty="0"/>
                        <a:t>(n = 6)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All Patients</a:t>
                      </a:r>
                    </a:p>
                    <a:p>
                      <a:pPr algn="ctr"/>
                      <a:r>
                        <a:rPr lang="en-US" sz="1400" dirty="0"/>
                        <a:t>(N = 40)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621750658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r>
                        <a:rPr lang="en-US" sz="1400" dirty="0"/>
                        <a:t>All infections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 (46)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 (67)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 (48)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4263773154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r>
                        <a:rPr lang="en-US" sz="1400" dirty="0"/>
                        <a:t>Upper respiratory infection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 (27)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(33)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 (18)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880219419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r>
                        <a:rPr lang="en-US" sz="1400" dirty="0"/>
                        <a:t>Cellulitis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(8)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(33)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 (10)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4046016661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r>
                        <a:rPr lang="en-US" sz="1400" dirty="0"/>
                        <a:t>Pneumonia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(8)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(5)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233324603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r>
                        <a:rPr lang="en-US" sz="1400" dirty="0"/>
                        <a:t>Pseudomonas infection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(4)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(17)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(5)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524552940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r>
                        <a:rPr lang="en-US" sz="1400" dirty="0"/>
                        <a:t>Urinary tract infection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(4)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(17)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(5)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996108459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r>
                        <a:rPr lang="en-US" sz="1400" dirty="0"/>
                        <a:t>Influenza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(4)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(5)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501110383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r>
                        <a:rPr lang="en-US" sz="1400" dirty="0"/>
                        <a:t>COVID-19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(17)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(3)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403006892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Eye infection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(17)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(3)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484547613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Klebsiella infection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(4)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(3)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979610466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Esophageal candidiasis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(4)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(3)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594351731"/>
                  </a:ext>
                </a:extLst>
              </a:tr>
              <a:tr h="28859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Septic arthritis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(4)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 (3)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493154129"/>
                  </a:ext>
                </a:extLst>
              </a:tr>
            </a:tbl>
          </a:graphicData>
        </a:graphic>
      </p:graphicFrame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F1404AE0-CCC2-B44D-B6D2-48564BE5B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32" y="636594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Lee. ASH 2021. Abstr 263.</a:t>
            </a:r>
            <a:endParaRPr lang="en-US" altLang="en-US" sz="14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20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132D51BC-2641-42AE-9FDE-D686E1A38ADA}"/>
              </a:ext>
            </a:extLst>
          </p:cNvPr>
          <p:cNvCxnSpPr/>
          <p:nvPr/>
        </p:nvCxnSpPr>
        <p:spPr bwMode="auto">
          <a:xfrm>
            <a:off x="1348966" y="3096356"/>
            <a:ext cx="7037387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Axatilimab in Chronic GVHD: Lee Symptom Scale</a:t>
            </a:r>
            <a:endParaRPr lang="en-US" altLang="en-US" dirty="0">
              <a:solidFill>
                <a:srgbClr val="015873"/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8535FEC6-D2E6-B045-90FA-8A5F40A7D4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97913" y="2051050"/>
            <a:ext cx="3494087" cy="4456113"/>
          </a:xfrm>
        </p:spPr>
        <p:txBody>
          <a:bodyPr/>
          <a:lstStyle/>
          <a:p>
            <a:r>
              <a:rPr lang="en-US" sz="2000" dirty="0"/>
              <a:t>LSS scores improved in </a:t>
            </a:r>
            <a:br>
              <a:rPr lang="en-US" sz="2000" dirty="0"/>
            </a:br>
            <a:r>
              <a:rPr lang="en-US" sz="2000" dirty="0"/>
              <a:t>most patients</a:t>
            </a:r>
          </a:p>
          <a:p>
            <a:pPr lvl="1"/>
            <a:r>
              <a:rPr lang="en-US" sz="1800" dirty="0"/>
              <a:t>Median change: -7.8 points (range: 3.1 to -37.6)</a:t>
            </a:r>
          </a:p>
          <a:p>
            <a:pPr lvl="1"/>
            <a:r>
              <a:rPr lang="en-US" sz="1800" b="1" dirty="0">
                <a:solidFill>
                  <a:srgbClr val="00B0F0"/>
                </a:solidFill>
              </a:rPr>
              <a:t>16 (53%) of 30 </a:t>
            </a:r>
            <a:br>
              <a:rPr lang="en-US" sz="1800" b="1" dirty="0">
                <a:solidFill>
                  <a:srgbClr val="00B0F0"/>
                </a:solidFill>
              </a:rPr>
            </a:br>
            <a:r>
              <a:rPr lang="en-US" sz="1800" b="1" dirty="0">
                <a:solidFill>
                  <a:srgbClr val="00B0F0"/>
                </a:solidFill>
              </a:rPr>
              <a:t>LSS-evaluable patients achieved 7-point reduction from baseline</a:t>
            </a:r>
          </a:p>
          <a:p>
            <a:r>
              <a:rPr lang="en-US" sz="2000" dirty="0"/>
              <a:t>Improvement seen irrespective of response by consensus NIH criteria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F1404AE0-CCC2-B44D-B6D2-48564BE5B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32" y="636594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Lee. ASH 2021. Abstr 263. Reproduced with permission.</a:t>
            </a:r>
            <a:endParaRPr lang="en-US" altLang="en-US" sz="14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4AFE1C-6465-4C33-97C4-4B089271673C}"/>
              </a:ext>
            </a:extLst>
          </p:cNvPr>
          <p:cNvSpPr txBox="1"/>
          <p:nvPr/>
        </p:nvSpPr>
        <p:spPr bwMode="auto">
          <a:xfrm rot="-5400000">
            <a:off x="-933375" y="3371549"/>
            <a:ext cx="3106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Best Change From Baseline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EE8495-1073-4EAD-80E1-0EA1F853FD42}"/>
              </a:ext>
            </a:extLst>
          </p:cNvPr>
          <p:cNvSpPr txBox="1"/>
          <p:nvPr/>
        </p:nvSpPr>
        <p:spPr bwMode="auto">
          <a:xfrm>
            <a:off x="4884660" y="4687696"/>
            <a:ext cx="1517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Responder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E78D4C-8755-4695-9D60-D7D24B897C3B}"/>
              </a:ext>
            </a:extLst>
          </p:cNvPr>
          <p:cNvSpPr txBox="1"/>
          <p:nvPr/>
        </p:nvSpPr>
        <p:spPr bwMode="auto">
          <a:xfrm>
            <a:off x="2315826" y="4695694"/>
            <a:ext cx="24738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 mg/kg Q4W phase I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mg/kg Q2W phase I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mg/kg Q2W phase II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2DE8093-02A1-4EE2-A586-BBF64E9D59F0}"/>
              </a:ext>
            </a:extLst>
          </p:cNvPr>
          <p:cNvCxnSpPr/>
          <p:nvPr/>
        </p:nvCxnSpPr>
        <p:spPr bwMode="auto">
          <a:xfrm>
            <a:off x="1348966" y="1756372"/>
            <a:ext cx="0" cy="386583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B8F9F9C-C5B0-47CB-98A1-8962F87C8715}"/>
              </a:ext>
            </a:extLst>
          </p:cNvPr>
          <p:cNvGrpSpPr/>
          <p:nvPr/>
        </p:nvGrpSpPr>
        <p:grpSpPr>
          <a:xfrm>
            <a:off x="1257700" y="1750830"/>
            <a:ext cx="96486" cy="3868194"/>
            <a:chOff x="2834649" y="2322871"/>
            <a:chExt cx="107654" cy="289068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66CE1145-303A-4CE0-8CE6-4E8E5AAF7C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34649" y="2322871"/>
              <a:ext cx="107654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B6F67DED-ECB5-4A31-9F37-069332CDDE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34649" y="2901008"/>
              <a:ext cx="107654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0DDAD62-B629-4F3A-8483-3377FADEE4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34649" y="3479145"/>
              <a:ext cx="107654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0D56282-2AA4-4D40-884E-8D3D3CF1E7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34649" y="4057282"/>
              <a:ext cx="107654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DBFE0191-BCA4-4ED3-B763-9FC9DC3D73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34649" y="4635419"/>
              <a:ext cx="107654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C08A79A-E0AA-4D74-8097-2ED518A56D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34649" y="5213555"/>
              <a:ext cx="107654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12F9050-7E99-4221-89DB-7AE92C5354CB}"/>
              </a:ext>
            </a:extLst>
          </p:cNvPr>
          <p:cNvSpPr txBox="1"/>
          <p:nvPr/>
        </p:nvSpPr>
        <p:spPr bwMode="auto">
          <a:xfrm>
            <a:off x="886938" y="1560440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2311E54-11E1-42A2-9BA4-97EC13C45B7A}"/>
              </a:ext>
            </a:extLst>
          </p:cNvPr>
          <p:cNvSpPr txBox="1"/>
          <p:nvPr/>
        </p:nvSpPr>
        <p:spPr bwMode="auto">
          <a:xfrm>
            <a:off x="1003957" y="2340002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9A07FD0-05FE-4F15-AF3C-FE4AC3D6B369}"/>
              </a:ext>
            </a:extLst>
          </p:cNvPr>
          <p:cNvSpPr txBox="1"/>
          <p:nvPr/>
        </p:nvSpPr>
        <p:spPr bwMode="auto">
          <a:xfrm>
            <a:off x="811184" y="3108485"/>
            <a:ext cx="48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1698BD5-42AA-4484-AACB-862570719416}"/>
              </a:ext>
            </a:extLst>
          </p:cNvPr>
          <p:cNvSpPr txBox="1"/>
          <p:nvPr/>
        </p:nvSpPr>
        <p:spPr bwMode="auto">
          <a:xfrm>
            <a:off x="811184" y="3886796"/>
            <a:ext cx="48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9A7D9F5-0C46-439C-85FE-FB2093AD9F28}"/>
              </a:ext>
            </a:extLst>
          </p:cNvPr>
          <p:cNvSpPr txBox="1"/>
          <p:nvPr/>
        </p:nvSpPr>
        <p:spPr bwMode="auto">
          <a:xfrm>
            <a:off x="816404" y="4653134"/>
            <a:ext cx="48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0CA1829-C4B5-4549-A613-40317D26F771}"/>
              </a:ext>
            </a:extLst>
          </p:cNvPr>
          <p:cNvSpPr txBox="1"/>
          <p:nvPr/>
        </p:nvSpPr>
        <p:spPr bwMode="auto">
          <a:xfrm>
            <a:off x="816404" y="5437536"/>
            <a:ext cx="48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-40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DD6449E-20CD-42EC-B28B-D6CF56D58D61}"/>
              </a:ext>
            </a:extLst>
          </p:cNvPr>
          <p:cNvGrpSpPr/>
          <p:nvPr/>
        </p:nvGrpSpPr>
        <p:grpSpPr>
          <a:xfrm>
            <a:off x="2203123" y="4818068"/>
            <a:ext cx="132100" cy="676574"/>
            <a:chOff x="2971203" y="4124738"/>
            <a:chExt cx="132100" cy="67657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758AA99B-0655-4DE5-9980-756CB25BC968}"/>
                </a:ext>
              </a:extLst>
            </p:cNvPr>
            <p:cNvSpPr/>
            <p:nvPr/>
          </p:nvSpPr>
          <p:spPr bwMode="auto">
            <a:xfrm>
              <a:off x="2971203" y="4124738"/>
              <a:ext cx="131512" cy="131512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</a:pPr>
              <a:endPara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C9EA271-F2E7-4E63-867D-52E40560CF15}"/>
                </a:ext>
              </a:extLst>
            </p:cNvPr>
            <p:cNvSpPr/>
            <p:nvPr/>
          </p:nvSpPr>
          <p:spPr bwMode="auto">
            <a:xfrm>
              <a:off x="2971203" y="4393704"/>
              <a:ext cx="131512" cy="131512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</a:pPr>
              <a:endPara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38FA095-D30F-4FEE-B177-829F92108E9B}"/>
                </a:ext>
              </a:extLst>
            </p:cNvPr>
            <p:cNvSpPr/>
            <p:nvPr/>
          </p:nvSpPr>
          <p:spPr bwMode="auto">
            <a:xfrm>
              <a:off x="2971791" y="4669800"/>
              <a:ext cx="131512" cy="131512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</a:pPr>
              <a:endPara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Star: 5 Points 31">
            <a:extLst>
              <a:ext uri="{FF2B5EF4-FFF2-40B4-BE49-F238E27FC236}">
                <a16:creationId xmlns:a16="http://schemas.microsoft.com/office/drawing/2014/main" xmlns="" id="{B276D568-DECF-4B7E-9497-64F5F20F344E}"/>
              </a:ext>
            </a:extLst>
          </p:cNvPr>
          <p:cNvSpPr/>
          <p:nvPr/>
        </p:nvSpPr>
        <p:spPr bwMode="auto">
          <a:xfrm>
            <a:off x="4730612" y="4783693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16AF1E1-10D5-4B17-99C5-FB35F9B8D8CB}"/>
              </a:ext>
            </a:extLst>
          </p:cNvPr>
          <p:cNvSpPr/>
          <p:nvPr/>
        </p:nvSpPr>
        <p:spPr bwMode="auto">
          <a:xfrm>
            <a:off x="1408691" y="2299855"/>
            <a:ext cx="177062" cy="22461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49FFAB3-53B2-4887-B84D-66D1AAFEF764}"/>
              </a:ext>
            </a:extLst>
          </p:cNvPr>
          <p:cNvSpPr/>
          <p:nvPr/>
        </p:nvSpPr>
        <p:spPr bwMode="auto">
          <a:xfrm>
            <a:off x="1645104" y="2334406"/>
            <a:ext cx="177062" cy="190063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E2F5BEF-B2D8-43C5-A113-FB4400E99FD3}"/>
              </a:ext>
            </a:extLst>
          </p:cNvPr>
          <p:cNvSpPr/>
          <p:nvPr/>
        </p:nvSpPr>
        <p:spPr bwMode="auto">
          <a:xfrm>
            <a:off x="1874889" y="2407666"/>
            <a:ext cx="177062" cy="125321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B2B5011-EECD-4B3A-B421-5AE2E063C72E}"/>
              </a:ext>
            </a:extLst>
          </p:cNvPr>
          <p:cNvSpPr/>
          <p:nvPr/>
        </p:nvSpPr>
        <p:spPr bwMode="auto">
          <a:xfrm>
            <a:off x="2312667" y="2515669"/>
            <a:ext cx="177062" cy="4571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C5582E0-F6A9-45B4-8C92-86F7BA2869E5}"/>
              </a:ext>
            </a:extLst>
          </p:cNvPr>
          <p:cNvSpPr/>
          <p:nvPr/>
        </p:nvSpPr>
        <p:spPr bwMode="auto">
          <a:xfrm>
            <a:off x="2520873" y="2532987"/>
            <a:ext cx="177062" cy="133695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C9634EA-9EEF-49B5-BC21-FF8A447E313E}"/>
              </a:ext>
            </a:extLst>
          </p:cNvPr>
          <p:cNvSpPr/>
          <p:nvPr/>
        </p:nvSpPr>
        <p:spPr bwMode="auto">
          <a:xfrm>
            <a:off x="2746575" y="2530881"/>
            <a:ext cx="177062" cy="133695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EFDFC97-ECD1-4BB3-8904-82081DECEBC2}"/>
              </a:ext>
            </a:extLst>
          </p:cNvPr>
          <p:cNvSpPr/>
          <p:nvPr/>
        </p:nvSpPr>
        <p:spPr bwMode="auto">
          <a:xfrm>
            <a:off x="2965865" y="2524470"/>
            <a:ext cx="177062" cy="172698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48687AF-A6F8-48C5-853B-6DB1337C8997}"/>
              </a:ext>
            </a:extLst>
          </p:cNvPr>
          <p:cNvSpPr/>
          <p:nvPr/>
        </p:nvSpPr>
        <p:spPr bwMode="auto">
          <a:xfrm>
            <a:off x="3191567" y="2524469"/>
            <a:ext cx="177062" cy="203011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2670D5A5-CF24-40E6-9012-98B45FB79DE2}"/>
              </a:ext>
            </a:extLst>
          </p:cNvPr>
          <p:cNvSpPr/>
          <p:nvPr/>
        </p:nvSpPr>
        <p:spPr bwMode="auto">
          <a:xfrm>
            <a:off x="3417269" y="2530882"/>
            <a:ext cx="177062" cy="256108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5DCD142-5F9A-4717-96A8-A389E8300BEE}"/>
              </a:ext>
            </a:extLst>
          </p:cNvPr>
          <p:cNvSpPr/>
          <p:nvPr/>
        </p:nvSpPr>
        <p:spPr bwMode="auto">
          <a:xfrm>
            <a:off x="3642971" y="2530882"/>
            <a:ext cx="177062" cy="28451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C118EF3-4A32-497A-8FA3-4D7177EC4C6C}"/>
              </a:ext>
            </a:extLst>
          </p:cNvPr>
          <p:cNvSpPr/>
          <p:nvPr/>
        </p:nvSpPr>
        <p:spPr bwMode="auto">
          <a:xfrm>
            <a:off x="3862261" y="2530012"/>
            <a:ext cx="177062" cy="50367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C0A6259-9D22-4CBB-BEFB-8CEBCEBC28A8}"/>
              </a:ext>
            </a:extLst>
          </p:cNvPr>
          <p:cNvSpPr/>
          <p:nvPr/>
        </p:nvSpPr>
        <p:spPr bwMode="auto">
          <a:xfrm>
            <a:off x="4087963" y="2524469"/>
            <a:ext cx="177062" cy="509216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61864AE-FF8A-4467-A783-A1BA03A1FB87}"/>
              </a:ext>
            </a:extLst>
          </p:cNvPr>
          <p:cNvSpPr/>
          <p:nvPr/>
        </p:nvSpPr>
        <p:spPr bwMode="auto">
          <a:xfrm>
            <a:off x="4317829" y="2524469"/>
            <a:ext cx="177062" cy="50541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094A603-3EC8-48D6-8601-686032E6271C}"/>
              </a:ext>
            </a:extLst>
          </p:cNvPr>
          <p:cNvSpPr/>
          <p:nvPr/>
        </p:nvSpPr>
        <p:spPr bwMode="auto">
          <a:xfrm>
            <a:off x="4547695" y="2524469"/>
            <a:ext cx="177062" cy="571887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2CD63C1-4EB0-4CEA-AAFD-A94F773AFBD0}"/>
              </a:ext>
            </a:extLst>
          </p:cNvPr>
          <p:cNvSpPr/>
          <p:nvPr/>
        </p:nvSpPr>
        <p:spPr bwMode="auto">
          <a:xfrm>
            <a:off x="4773586" y="2524469"/>
            <a:ext cx="177062" cy="650213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C1ACA934-1D3A-4F94-ADAB-82A79A5EAA23}"/>
              </a:ext>
            </a:extLst>
          </p:cNvPr>
          <p:cNvSpPr/>
          <p:nvPr/>
        </p:nvSpPr>
        <p:spPr bwMode="auto">
          <a:xfrm>
            <a:off x="4997950" y="2530882"/>
            <a:ext cx="177062" cy="70201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F004770-96F2-43A4-AD8A-9DDE78C9B1AE}"/>
              </a:ext>
            </a:extLst>
          </p:cNvPr>
          <p:cNvSpPr/>
          <p:nvPr/>
        </p:nvSpPr>
        <p:spPr bwMode="auto">
          <a:xfrm>
            <a:off x="5219226" y="2530881"/>
            <a:ext cx="177062" cy="743689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EEED18F-7507-41EA-9DFA-D5D8660B990E}"/>
              </a:ext>
            </a:extLst>
          </p:cNvPr>
          <p:cNvSpPr/>
          <p:nvPr/>
        </p:nvSpPr>
        <p:spPr bwMode="auto">
          <a:xfrm>
            <a:off x="5459306" y="2515669"/>
            <a:ext cx="177062" cy="901217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1ED96D6-A333-4D41-B105-FD7523A44739}"/>
              </a:ext>
            </a:extLst>
          </p:cNvPr>
          <p:cNvSpPr/>
          <p:nvPr/>
        </p:nvSpPr>
        <p:spPr bwMode="auto">
          <a:xfrm>
            <a:off x="5672902" y="2524470"/>
            <a:ext cx="177062" cy="106798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DBFAB76-7CA1-4266-899C-860A84ECCEE7}"/>
              </a:ext>
            </a:extLst>
          </p:cNvPr>
          <p:cNvSpPr/>
          <p:nvPr/>
        </p:nvSpPr>
        <p:spPr bwMode="auto">
          <a:xfrm>
            <a:off x="5907718" y="2524470"/>
            <a:ext cx="177062" cy="1115758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ED6B9EB-71C9-4E94-9FB2-523EF4621A13}"/>
              </a:ext>
            </a:extLst>
          </p:cNvPr>
          <p:cNvSpPr/>
          <p:nvPr/>
        </p:nvSpPr>
        <p:spPr bwMode="auto">
          <a:xfrm>
            <a:off x="6121606" y="2524469"/>
            <a:ext cx="177062" cy="112684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7CF11133-834D-4C30-BE0B-47AE3E3F61A3}"/>
              </a:ext>
            </a:extLst>
          </p:cNvPr>
          <p:cNvSpPr/>
          <p:nvPr/>
        </p:nvSpPr>
        <p:spPr bwMode="auto">
          <a:xfrm>
            <a:off x="6351599" y="2524469"/>
            <a:ext cx="177062" cy="1313227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2DC4C27-EA52-488A-8198-B8A0EC83CD0B}"/>
              </a:ext>
            </a:extLst>
          </p:cNvPr>
          <p:cNvSpPr/>
          <p:nvPr/>
        </p:nvSpPr>
        <p:spPr bwMode="auto">
          <a:xfrm>
            <a:off x="6581996" y="2530882"/>
            <a:ext cx="177062" cy="140736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B6F203A-CC7F-4705-B772-7BF93D2C752B}"/>
              </a:ext>
            </a:extLst>
          </p:cNvPr>
          <p:cNvSpPr/>
          <p:nvPr/>
        </p:nvSpPr>
        <p:spPr bwMode="auto">
          <a:xfrm>
            <a:off x="6800542" y="2524469"/>
            <a:ext cx="177062" cy="1652880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CA8BE2A7-3B03-4042-B03D-A3844F485745}"/>
              </a:ext>
            </a:extLst>
          </p:cNvPr>
          <p:cNvSpPr/>
          <p:nvPr/>
        </p:nvSpPr>
        <p:spPr bwMode="auto">
          <a:xfrm>
            <a:off x="7030939" y="2530881"/>
            <a:ext cx="177062" cy="182681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63C4A57-7464-43F1-B880-1241C96AA0CD}"/>
              </a:ext>
            </a:extLst>
          </p:cNvPr>
          <p:cNvSpPr/>
          <p:nvPr/>
        </p:nvSpPr>
        <p:spPr bwMode="auto">
          <a:xfrm>
            <a:off x="7261336" y="2524469"/>
            <a:ext cx="177062" cy="2075114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A6B329F-B0E9-41BC-8C37-072CEA19D465}"/>
              </a:ext>
            </a:extLst>
          </p:cNvPr>
          <p:cNvSpPr/>
          <p:nvPr/>
        </p:nvSpPr>
        <p:spPr bwMode="auto">
          <a:xfrm>
            <a:off x="7483973" y="2530881"/>
            <a:ext cx="177062" cy="2086188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485D2B3-0D8D-4720-B8D2-9B128ED7300E}"/>
              </a:ext>
            </a:extLst>
          </p:cNvPr>
          <p:cNvSpPr/>
          <p:nvPr/>
        </p:nvSpPr>
        <p:spPr bwMode="auto">
          <a:xfrm>
            <a:off x="7718443" y="2524469"/>
            <a:ext cx="177062" cy="2375736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92A7F364-E882-49BF-80F4-94C25AB679FB}"/>
              </a:ext>
            </a:extLst>
          </p:cNvPr>
          <p:cNvSpPr/>
          <p:nvPr/>
        </p:nvSpPr>
        <p:spPr bwMode="auto">
          <a:xfrm>
            <a:off x="7950901" y="2515669"/>
            <a:ext cx="177062" cy="2921867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EB061FA-EA74-4D57-94BB-B2E5B0AEC6EE}"/>
              </a:ext>
            </a:extLst>
          </p:cNvPr>
          <p:cNvCxnSpPr/>
          <p:nvPr/>
        </p:nvCxnSpPr>
        <p:spPr bwMode="auto">
          <a:xfrm>
            <a:off x="1348966" y="2528728"/>
            <a:ext cx="703738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Star: 5 Points 63">
            <a:extLst>
              <a:ext uri="{FF2B5EF4-FFF2-40B4-BE49-F238E27FC236}">
                <a16:creationId xmlns:a16="http://schemas.microsoft.com/office/drawing/2014/main" xmlns="" id="{0945BEAB-9CF8-416A-A2FF-7E5FCC1A7E8B}"/>
              </a:ext>
            </a:extLst>
          </p:cNvPr>
          <p:cNvSpPr/>
          <p:nvPr/>
        </p:nvSpPr>
        <p:spPr bwMode="auto">
          <a:xfrm>
            <a:off x="1645104" y="2112461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tar: 5 Points 64">
            <a:extLst>
              <a:ext uri="{FF2B5EF4-FFF2-40B4-BE49-F238E27FC236}">
                <a16:creationId xmlns:a16="http://schemas.microsoft.com/office/drawing/2014/main" xmlns="" id="{D46B9DFB-AB7B-4D8E-B25F-7226A121623A}"/>
              </a:ext>
            </a:extLst>
          </p:cNvPr>
          <p:cNvSpPr/>
          <p:nvPr/>
        </p:nvSpPr>
        <p:spPr bwMode="auto">
          <a:xfrm>
            <a:off x="2095337" y="2316340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Star: 5 Points 65">
            <a:extLst>
              <a:ext uri="{FF2B5EF4-FFF2-40B4-BE49-F238E27FC236}">
                <a16:creationId xmlns:a16="http://schemas.microsoft.com/office/drawing/2014/main" xmlns="" id="{5E05E498-AA26-49D5-ABFF-C51310A9E3A4}"/>
              </a:ext>
            </a:extLst>
          </p:cNvPr>
          <p:cNvSpPr/>
          <p:nvPr/>
        </p:nvSpPr>
        <p:spPr bwMode="auto">
          <a:xfrm>
            <a:off x="2297147" y="2595173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tar: 5 Points 66">
            <a:extLst>
              <a:ext uri="{FF2B5EF4-FFF2-40B4-BE49-F238E27FC236}">
                <a16:creationId xmlns:a16="http://schemas.microsoft.com/office/drawing/2014/main" xmlns="" id="{41F42646-F0AE-4C06-A53E-723A642189A0}"/>
              </a:ext>
            </a:extLst>
          </p:cNvPr>
          <p:cNvSpPr/>
          <p:nvPr/>
        </p:nvSpPr>
        <p:spPr bwMode="auto">
          <a:xfrm>
            <a:off x="2515968" y="2703590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Star: 5 Points 67">
            <a:extLst>
              <a:ext uri="{FF2B5EF4-FFF2-40B4-BE49-F238E27FC236}">
                <a16:creationId xmlns:a16="http://schemas.microsoft.com/office/drawing/2014/main" xmlns="" id="{C97D6D19-5AED-4D42-97EF-FF37CD1AD360}"/>
              </a:ext>
            </a:extLst>
          </p:cNvPr>
          <p:cNvSpPr/>
          <p:nvPr/>
        </p:nvSpPr>
        <p:spPr bwMode="auto">
          <a:xfrm>
            <a:off x="3189453" y="2761173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tar: 5 Points 68">
            <a:extLst>
              <a:ext uri="{FF2B5EF4-FFF2-40B4-BE49-F238E27FC236}">
                <a16:creationId xmlns:a16="http://schemas.microsoft.com/office/drawing/2014/main" xmlns="" id="{B0E90DBD-FDCF-48FC-BE88-39DCD800FCD8}"/>
              </a:ext>
            </a:extLst>
          </p:cNvPr>
          <p:cNvSpPr/>
          <p:nvPr/>
        </p:nvSpPr>
        <p:spPr bwMode="auto">
          <a:xfrm>
            <a:off x="3420944" y="2825082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tar: 5 Points 69">
            <a:extLst>
              <a:ext uri="{FF2B5EF4-FFF2-40B4-BE49-F238E27FC236}">
                <a16:creationId xmlns:a16="http://schemas.microsoft.com/office/drawing/2014/main" xmlns="" id="{1097A1FF-8E24-4137-952C-A951D5356A2A}"/>
              </a:ext>
            </a:extLst>
          </p:cNvPr>
          <p:cNvSpPr/>
          <p:nvPr/>
        </p:nvSpPr>
        <p:spPr bwMode="auto">
          <a:xfrm>
            <a:off x="3863932" y="3065313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Star: 5 Points 70">
            <a:extLst>
              <a:ext uri="{FF2B5EF4-FFF2-40B4-BE49-F238E27FC236}">
                <a16:creationId xmlns:a16="http://schemas.microsoft.com/office/drawing/2014/main" xmlns="" id="{8656F38A-B48F-447D-95A0-FCCD90C24121}"/>
              </a:ext>
            </a:extLst>
          </p:cNvPr>
          <p:cNvSpPr/>
          <p:nvPr/>
        </p:nvSpPr>
        <p:spPr bwMode="auto">
          <a:xfrm>
            <a:off x="4549982" y="3129451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Star: 5 Points 71">
            <a:extLst>
              <a:ext uri="{FF2B5EF4-FFF2-40B4-BE49-F238E27FC236}">
                <a16:creationId xmlns:a16="http://schemas.microsoft.com/office/drawing/2014/main" xmlns="" id="{3F5085AC-C93C-40D4-8EE5-14601C885AED}"/>
              </a:ext>
            </a:extLst>
          </p:cNvPr>
          <p:cNvSpPr/>
          <p:nvPr/>
        </p:nvSpPr>
        <p:spPr bwMode="auto">
          <a:xfrm>
            <a:off x="4769234" y="3206873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tar: 5 Points 72">
            <a:extLst>
              <a:ext uri="{FF2B5EF4-FFF2-40B4-BE49-F238E27FC236}">
                <a16:creationId xmlns:a16="http://schemas.microsoft.com/office/drawing/2014/main" xmlns="" id="{6C56AC39-11F7-4AA0-BD28-5DA67F4F1146}"/>
              </a:ext>
            </a:extLst>
          </p:cNvPr>
          <p:cNvSpPr/>
          <p:nvPr/>
        </p:nvSpPr>
        <p:spPr bwMode="auto">
          <a:xfrm>
            <a:off x="5214726" y="3307728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Star: 5 Points 73">
            <a:extLst>
              <a:ext uri="{FF2B5EF4-FFF2-40B4-BE49-F238E27FC236}">
                <a16:creationId xmlns:a16="http://schemas.microsoft.com/office/drawing/2014/main" xmlns="" id="{C39CAE62-E03B-4851-9A5B-7A78DD15AEF9}"/>
              </a:ext>
            </a:extLst>
          </p:cNvPr>
          <p:cNvSpPr/>
          <p:nvPr/>
        </p:nvSpPr>
        <p:spPr bwMode="auto">
          <a:xfrm>
            <a:off x="5460043" y="3454821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xmlns="" id="{A670E525-AB50-4A46-83CD-393C2BD03C3D}"/>
              </a:ext>
            </a:extLst>
          </p:cNvPr>
          <p:cNvSpPr/>
          <p:nvPr/>
        </p:nvSpPr>
        <p:spPr bwMode="auto">
          <a:xfrm>
            <a:off x="5674985" y="3623668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xmlns="" id="{76FF7C48-87AE-48B7-8C6C-A57B933FD57B}"/>
              </a:ext>
            </a:extLst>
          </p:cNvPr>
          <p:cNvSpPr/>
          <p:nvPr/>
        </p:nvSpPr>
        <p:spPr bwMode="auto">
          <a:xfrm>
            <a:off x="6125547" y="3686399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Star: 5 Points 76">
            <a:extLst>
              <a:ext uri="{FF2B5EF4-FFF2-40B4-BE49-F238E27FC236}">
                <a16:creationId xmlns:a16="http://schemas.microsoft.com/office/drawing/2014/main" xmlns="" id="{B192BD01-18B3-44AF-A126-ED7894666493}"/>
              </a:ext>
            </a:extLst>
          </p:cNvPr>
          <p:cNvSpPr/>
          <p:nvPr/>
        </p:nvSpPr>
        <p:spPr bwMode="auto">
          <a:xfrm>
            <a:off x="6350350" y="3866711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tar: 5 Points 77">
            <a:extLst>
              <a:ext uri="{FF2B5EF4-FFF2-40B4-BE49-F238E27FC236}">
                <a16:creationId xmlns:a16="http://schemas.microsoft.com/office/drawing/2014/main" xmlns="" id="{CA407246-3D1D-412C-B525-0911D5767CFD}"/>
              </a:ext>
            </a:extLst>
          </p:cNvPr>
          <p:cNvSpPr/>
          <p:nvPr/>
        </p:nvSpPr>
        <p:spPr bwMode="auto">
          <a:xfrm>
            <a:off x="6590267" y="3976338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Star: 5 Points 78">
            <a:extLst>
              <a:ext uri="{FF2B5EF4-FFF2-40B4-BE49-F238E27FC236}">
                <a16:creationId xmlns:a16="http://schemas.microsoft.com/office/drawing/2014/main" xmlns="" id="{F7F2DEBE-354C-4B91-B70C-7BBF7448DBBE}"/>
              </a:ext>
            </a:extLst>
          </p:cNvPr>
          <p:cNvSpPr/>
          <p:nvPr/>
        </p:nvSpPr>
        <p:spPr bwMode="auto">
          <a:xfrm>
            <a:off x="6804848" y="4214570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Star: 5 Points 79">
            <a:extLst>
              <a:ext uri="{FF2B5EF4-FFF2-40B4-BE49-F238E27FC236}">
                <a16:creationId xmlns:a16="http://schemas.microsoft.com/office/drawing/2014/main" xmlns="" id="{B12B4FEE-5B17-4948-BF00-7E3048F30392}"/>
              </a:ext>
            </a:extLst>
          </p:cNvPr>
          <p:cNvSpPr/>
          <p:nvPr/>
        </p:nvSpPr>
        <p:spPr bwMode="auto">
          <a:xfrm>
            <a:off x="7042704" y="4388371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tar: 5 Points 80">
            <a:extLst>
              <a:ext uri="{FF2B5EF4-FFF2-40B4-BE49-F238E27FC236}">
                <a16:creationId xmlns:a16="http://schemas.microsoft.com/office/drawing/2014/main" xmlns="" id="{70847773-80DD-4AE6-8559-4CD644E7D76E}"/>
              </a:ext>
            </a:extLst>
          </p:cNvPr>
          <p:cNvSpPr/>
          <p:nvPr/>
        </p:nvSpPr>
        <p:spPr bwMode="auto">
          <a:xfrm>
            <a:off x="7486810" y="4655161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tar: 5 Points 81">
            <a:extLst>
              <a:ext uri="{FF2B5EF4-FFF2-40B4-BE49-F238E27FC236}">
                <a16:creationId xmlns:a16="http://schemas.microsoft.com/office/drawing/2014/main" xmlns="" id="{1BA413A7-F5A6-4B75-BE9E-7D01F9CA368F}"/>
              </a:ext>
            </a:extLst>
          </p:cNvPr>
          <p:cNvSpPr/>
          <p:nvPr/>
        </p:nvSpPr>
        <p:spPr bwMode="auto">
          <a:xfrm>
            <a:off x="7727496" y="4938297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Star: 5 Points 82">
            <a:extLst>
              <a:ext uri="{FF2B5EF4-FFF2-40B4-BE49-F238E27FC236}">
                <a16:creationId xmlns:a16="http://schemas.microsoft.com/office/drawing/2014/main" xmlns="" id="{2AA7BD7E-39E0-4674-A4DC-0840091689A7}"/>
              </a:ext>
            </a:extLst>
          </p:cNvPr>
          <p:cNvSpPr/>
          <p:nvPr/>
        </p:nvSpPr>
        <p:spPr bwMode="auto">
          <a:xfrm>
            <a:off x="7950901" y="5471677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" name="Star: 5 Points 83">
            <a:extLst>
              <a:ext uri="{FF2B5EF4-FFF2-40B4-BE49-F238E27FC236}">
                <a16:creationId xmlns:a16="http://schemas.microsoft.com/office/drawing/2014/main" xmlns="" id="{1F06577C-77C2-4BAD-9378-CB80304F163E}"/>
              </a:ext>
            </a:extLst>
          </p:cNvPr>
          <p:cNvSpPr/>
          <p:nvPr/>
        </p:nvSpPr>
        <p:spPr bwMode="auto">
          <a:xfrm>
            <a:off x="7261353" y="4640585"/>
            <a:ext cx="177337" cy="177337"/>
          </a:xfrm>
          <a:prstGeom prst="star5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32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Axatilimab in Chronic GVHD: Investigators’ Conclusions</a:t>
            </a:r>
            <a:endParaRPr lang="en-US" altLang="en-US" dirty="0">
              <a:solidFill>
                <a:srgbClr val="015873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4D6D876-F8A2-4A37-B209-DAB13ECD11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z="2600" dirty="0"/>
              <a:t>In patients with chronic GVHD who received </a:t>
            </a:r>
            <a:r>
              <a:rPr lang="en-US" sz="2600" b="1" dirty="0">
                <a:solidFill>
                  <a:srgbClr val="0070C0"/>
                </a:solidFill>
              </a:rPr>
              <a:t>≥2 </a:t>
            </a:r>
            <a:r>
              <a:rPr lang="en-US" sz="2600" dirty="0"/>
              <a:t>systemic therapies, axatilimab resulted in ORR of </a:t>
            </a:r>
            <a:r>
              <a:rPr lang="en-US" sz="2600" b="1" dirty="0">
                <a:solidFill>
                  <a:srgbClr val="0070C0"/>
                </a:solidFill>
              </a:rPr>
              <a:t>68%</a:t>
            </a:r>
            <a:r>
              <a:rPr lang="en-US" sz="2600" dirty="0"/>
              <a:t> at the doses selected for further development</a:t>
            </a:r>
            <a:r>
              <a:rPr lang="en-US" sz="2600" baseline="30000" dirty="0"/>
              <a:t>1</a:t>
            </a:r>
          </a:p>
          <a:p>
            <a:pPr>
              <a:spcAft>
                <a:spcPts val="500"/>
              </a:spcAft>
            </a:pPr>
            <a:r>
              <a:rPr lang="en-US" sz="2600" b="1" dirty="0">
                <a:solidFill>
                  <a:srgbClr val="0070C0"/>
                </a:solidFill>
              </a:rPr>
              <a:t>53% </a:t>
            </a:r>
            <a:r>
              <a:rPr lang="en-US" sz="2600" dirty="0"/>
              <a:t>of patients showed clinically meaningful improvement in symptoms </a:t>
            </a:r>
            <a:br>
              <a:rPr lang="en-US" sz="2600" dirty="0"/>
            </a:br>
            <a:r>
              <a:rPr lang="en-US" sz="2600" dirty="0"/>
              <a:t>by LSS</a:t>
            </a:r>
            <a:r>
              <a:rPr lang="en-US" sz="2600" baseline="30000" dirty="0"/>
              <a:t>1</a:t>
            </a:r>
          </a:p>
          <a:p>
            <a:pPr>
              <a:spcAft>
                <a:spcPts val="500"/>
              </a:spcAft>
            </a:pPr>
            <a:r>
              <a:rPr lang="en-US" sz="2600" dirty="0"/>
              <a:t>Axatilimab appears to be well tolerated in this population with no observed viral reactivations</a:t>
            </a:r>
            <a:r>
              <a:rPr lang="en-US" sz="2600" baseline="30000" dirty="0"/>
              <a:t>1</a:t>
            </a:r>
          </a:p>
          <a:p>
            <a:pPr>
              <a:spcAft>
                <a:spcPts val="500"/>
              </a:spcAft>
            </a:pPr>
            <a:r>
              <a:rPr lang="en-US" sz="2600" dirty="0"/>
              <a:t>Global, open-label, pivotal phase II trial (AGAVE-201) is evaluating axatilimab at </a:t>
            </a:r>
            <a:r>
              <a:rPr lang="en-US" sz="2600" b="1" dirty="0">
                <a:solidFill>
                  <a:srgbClr val="0070C0"/>
                </a:solidFill>
              </a:rPr>
              <a:t>0.3 </a:t>
            </a:r>
            <a:r>
              <a:rPr lang="en-US" sz="2600" dirty="0"/>
              <a:t>mg/kg, </a:t>
            </a:r>
            <a:r>
              <a:rPr lang="en-US" sz="2600" b="1" dirty="0">
                <a:solidFill>
                  <a:srgbClr val="0070C0"/>
                </a:solidFill>
              </a:rPr>
              <a:t>1</a:t>
            </a:r>
            <a:r>
              <a:rPr lang="en-US" sz="2600" dirty="0"/>
              <a:t> mg/kg, and </a:t>
            </a:r>
            <a:r>
              <a:rPr lang="en-US" sz="2600" b="1" dirty="0">
                <a:solidFill>
                  <a:srgbClr val="0070C0"/>
                </a:solidFill>
              </a:rPr>
              <a:t>3</a:t>
            </a:r>
            <a:r>
              <a:rPr lang="en-US" sz="2600" dirty="0"/>
              <a:t> mg/kg Q2W in patients aged </a:t>
            </a:r>
            <a:r>
              <a:rPr lang="en-US" sz="2600" b="1" dirty="0">
                <a:solidFill>
                  <a:srgbClr val="0070C0"/>
                </a:solidFill>
              </a:rPr>
              <a:t>≥2 yr </a:t>
            </a:r>
            <a:r>
              <a:rPr lang="en-US" sz="2600" dirty="0"/>
              <a:t>with recurrent or refractory active chronic GVHD who received </a:t>
            </a:r>
            <a:r>
              <a:rPr lang="en-US" sz="2600" b="1" dirty="0">
                <a:solidFill>
                  <a:srgbClr val="0070C0"/>
                </a:solidFill>
              </a:rPr>
              <a:t>≥2</a:t>
            </a:r>
            <a:r>
              <a:rPr lang="en-US" sz="2600" dirty="0"/>
              <a:t> prior </a:t>
            </a:r>
            <a:br>
              <a:rPr lang="en-US" sz="2600" dirty="0"/>
            </a:br>
            <a:r>
              <a:rPr lang="en-US" sz="2600" dirty="0"/>
              <a:t>systemic therapies</a:t>
            </a:r>
            <a:r>
              <a:rPr lang="en-US" sz="2600" baseline="30000" dirty="0"/>
              <a:t>2</a:t>
            </a:r>
          </a:p>
          <a:p>
            <a:pPr marL="0" indent="0">
              <a:spcAft>
                <a:spcPts val="500"/>
              </a:spcAft>
              <a:buNone/>
            </a:pPr>
            <a:endParaRPr lang="en-US" sz="2600" dirty="0"/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76F6EB95-CE8B-8F43-91AE-B7270B3DF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32" y="636594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Lee. ASH 2021. Abstr 263. 2. NCT04710576.</a:t>
            </a:r>
            <a:endParaRPr lang="en-US" altLang="en-US" sz="14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8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3511" y="374436"/>
            <a:ext cx="10872788" cy="1103313"/>
          </a:xfrm>
        </p:spPr>
        <p:txBody>
          <a:bodyPr/>
          <a:lstStyle/>
          <a:p>
            <a:r>
              <a:rPr lang="en-US" b="1" dirty="0">
                <a:solidFill>
                  <a:srgbClr val="015873"/>
                </a:solidFill>
              </a:rPr>
              <a:t>Acute and Chronic GVHD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922" y="6574979"/>
            <a:ext cx="4493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xmlns="" id="{9A34ABB0-8697-43CD-8606-5EC65E2DC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621" y="2241803"/>
            <a:ext cx="3962400" cy="1314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xmlns="" id="{7A9A1A82-D294-4D65-8B45-0DD2367E4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822" y="3551322"/>
            <a:ext cx="4216400" cy="131445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xmlns="" id="{808436E8-98B5-4D4F-BFB9-18834DDBD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8621" y="1916832"/>
            <a:ext cx="0" cy="25717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8030965-6DAC-42F5-B614-12F5F6DC7348}"/>
              </a:ext>
            </a:extLst>
          </p:cNvPr>
          <p:cNvSpPr txBox="1"/>
          <p:nvPr/>
        </p:nvSpPr>
        <p:spPr>
          <a:xfrm>
            <a:off x="3300727" y="3002682"/>
            <a:ext cx="124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ACUTE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E085F66-B1E9-48E9-89BF-FF96BDD3F390}"/>
              </a:ext>
            </a:extLst>
          </p:cNvPr>
          <p:cNvSpPr txBox="1"/>
          <p:nvPr/>
        </p:nvSpPr>
        <p:spPr>
          <a:xfrm>
            <a:off x="7679522" y="3002682"/>
            <a:ext cx="155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</a:t>
            </a:r>
          </a:p>
        </p:txBody>
      </p:sp>
      <p:sp>
        <p:nvSpPr>
          <p:cNvPr id="34" name="Line 7">
            <a:extLst>
              <a:ext uri="{FF2B5EF4-FFF2-40B4-BE49-F238E27FC236}">
                <a16:creationId xmlns:a16="http://schemas.microsoft.com/office/drawing/2014/main" xmlns="" id="{EB2397B9-DC7D-4AC6-971A-D37ACA24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421" y="1916832"/>
            <a:ext cx="0" cy="25717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1E8283D-A25C-4631-86AA-42A2519F3FCA}"/>
              </a:ext>
            </a:extLst>
          </p:cNvPr>
          <p:cNvSpPr txBox="1"/>
          <p:nvPr/>
        </p:nvSpPr>
        <p:spPr>
          <a:xfrm>
            <a:off x="3266797" y="2664088"/>
            <a:ext cx="130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CLASSIC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xmlns="" id="{3AE6752C-FC31-4066-B4A5-BD16A2C02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865" y="2236872"/>
            <a:ext cx="1101156" cy="514350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LATE ACUTE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96718CB-8AB2-408E-AEC5-9179B9199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821" y="2756153"/>
            <a:ext cx="1981200" cy="800100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95EC5E0-63A5-4B53-A6CD-78EFBAB80524}"/>
              </a:ext>
            </a:extLst>
          </p:cNvPr>
          <p:cNvSpPr txBox="1"/>
          <p:nvPr/>
        </p:nvSpPr>
        <p:spPr>
          <a:xfrm>
            <a:off x="5393523" y="3059834"/>
            <a:ext cx="102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OVERLAP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xmlns="" id="{230085C6-CD91-473A-AAA2-9FC7DBE29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Lee. Blood. 2017;129:30.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DE61BB-E608-47C2-85F9-522F81624931}"/>
              </a:ext>
            </a:extLst>
          </p:cNvPr>
          <p:cNvSpPr txBox="1"/>
          <p:nvPr/>
        </p:nvSpPr>
        <p:spPr>
          <a:xfrm>
            <a:off x="7666788" y="3750758"/>
            <a:ext cx="130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CLASSIC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CHRONIC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D6C1619C-4B6F-43F7-8EEB-1ED07EE1B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960" y="4522845"/>
            <a:ext cx="36793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Day 0           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Day 100</a:t>
            </a:r>
          </a:p>
        </p:txBody>
      </p:sp>
    </p:spTree>
    <p:extLst>
      <p:ext uri="{BB962C8B-B14F-4D97-AF65-F5344CB8AC3E}">
        <p14:creationId xmlns:p14="http://schemas.microsoft.com/office/powerpoint/2010/main" val="2731363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FCC8DCC-F749-4545-B34A-39D7B3CF67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iNTEGRATE: Ibrutinib Plus Corticosteroids in Patients With New Onset Chronic GVHD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CC8C84-1C77-4D04-B691-61383D4512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/>
          <a:lstStyle/>
          <a:p>
            <a:r>
              <a:rPr lang="en-US" sz="2400" dirty="0"/>
              <a:t>Multinational, randomized, placebo-controlled, double-blind phase III trial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Primary endpoint: chronic GVHD response rate at 48 wks</a:t>
            </a:r>
          </a:p>
          <a:p>
            <a:r>
              <a:rPr lang="en-US" sz="2400" dirty="0"/>
              <a:t>Secondary endpoints: safety, OS, steroid dose reduction, time to withdrawal of immunosuppressants </a:t>
            </a:r>
          </a:p>
          <a:p>
            <a:endParaRPr lang="en-US" dirty="0"/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xmlns="" id="{A3869D8C-06AF-4FEC-9127-0253886F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5" y="2783965"/>
            <a:ext cx="25685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Eligibility: patients </a:t>
            </a:r>
            <a:br>
              <a:rPr lang="en-GB" alt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alt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≥ 12 yrs with </a:t>
            </a:r>
            <a:r>
              <a:rPr lang="en-US" alt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frontline moderate and severe chronic GVHD; using NIH 2014 chronic GVHD criteria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(N = 193)</a:t>
            </a:r>
            <a:endParaRPr lang="en-US" altLang="en-US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xmlns="" id="{8D457EB4-B228-4C33-828E-D843BDC9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981" y="2968280"/>
            <a:ext cx="25384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Primary evaluated </a:t>
            </a:r>
            <a:br>
              <a:rPr lang="en-US" altLang="en-US" sz="1800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at 48 wks</a:t>
            </a:r>
            <a:br>
              <a:rPr lang="en-US" altLang="en-US" sz="1800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altLang="en-US" sz="18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Secondary outcomes evaluated at 24 wks through 3 yrs </a:t>
            </a:r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xmlns="" id="{CA961908-DA4B-442E-B3B8-39B3983F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2970140"/>
            <a:ext cx="3790950" cy="703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Ibrutinib + prednisone</a:t>
            </a: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xmlns="" id="{A0539C17-A53F-4184-AEE6-C0DD4498E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3914703"/>
            <a:ext cx="3790950" cy="834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Placebo + prednisone</a:t>
            </a:r>
          </a:p>
        </p:txBody>
      </p:sp>
      <p:sp>
        <p:nvSpPr>
          <p:cNvPr id="10" name="Line 51">
            <a:extLst>
              <a:ext uri="{FF2B5EF4-FFF2-40B4-BE49-F238E27FC236}">
                <a16:creationId xmlns:a16="http://schemas.microsoft.com/office/drawing/2014/main" xmlns="" id="{3089C87A-CB5E-4FC9-8604-82FB83A51F7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128794" y="4001221"/>
            <a:ext cx="1588" cy="508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ine 52">
            <a:extLst>
              <a:ext uri="{FF2B5EF4-FFF2-40B4-BE49-F238E27FC236}">
                <a16:creationId xmlns:a16="http://schemas.microsoft.com/office/drawing/2014/main" xmlns="" id="{9EAEB07B-2D30-4A4B-A120-B26AFB666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5589" y="3313040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Line 53">
            <a:extLst>
              <a:ext uri="{FF2B5EF4-FFF2-40B4-BE49-F238E27FC236}">
                <a16:creationId xmlns:a16="http://schemas.microsoft.com/office/drawing/2014/main" xmlns="" id="{1283D266-AF1F-4BC7-8857-68A25AEAB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3922641"/>
            <a:ext cx="622300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ine 54">
            <a:extLst>
              <a:ext uri="{FF2B5EF4-FFF2-40B4-BE49-F238E27FC236}">
                <a16:creationId xmlns:a16="http://schemas.microsoft.com/office/drawing/2014/main" xmlns="" id="{79464EB1-7F04-4302-A8F5-4B497182BE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7713" y="3322565"/>
            <a:ext cx="622300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D62A5C1-5B88-4EFC-9FFE-B000B7D26933}"/>
              </a:ext>
            </a:extLst>
          </p:cNvPr>
          <p:cNvCxnSpPr>
            <a:cxnSpLocks/>
          </p:cNvCxnSpPr>
          <p:nvPr/>
        </p:nvCxnSpPr>
        <p:spPr bwMode="auto">
          <a:xfrm>
            <a:off x="7763499" y="2557987"/>
            <a:ext cx="0" cy="36877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7C0F80-2DE0-40C3-BE0B-E581B5259CC9}"/>
              </a:ext>
            </a:extLst>
          </p:cNvPr>
          <p:cNvSpPr txBox="1"/>
          <p:nvPr/>
        </p:nvSpPr>
        <p:spPr bwMode="auto">
          <a:xfrm>
            <a:off x="7286740" y="2097447"/>
            <a:ext cx="828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i="1" dirty="0">
                <a:solidFill>
                  <a:schemeClr val="bg1"/>
                </a:solidFill>
                <a:latin typeface="Calibri" panose="020F0502020204030204" pitchFamily="34" charset="0"/>
              </a:rPr>
              <a:t>48 wks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1BE3D96-9CB8-4D8A-BC8C-26A77EDE2FC2}"/>
              </a:ext>
            </a:extLst>
          </p:cNvPr>
          <p:cNvSpPr/>
          <p:nvPr/>
        </p:nvSpPr>
        <p:spPr>
          <a:xfrm>
            <a:off x="422277" y="6346826"/>
            <a:ext cx="4810125" cy="353943"/>
          </a:xfrm>
          <a:prstGeom prst="rect">
            <a:avLst/>
          </a:prstGeom>
        </p:spPr>
        <p:txBody>
          <a:bodyPr bIns="91440">
            <a:spAutoFit/>
          </a:bodyPr>
          <a:lstStyle/>
          <a:p>
            <a:pPr>
              <a:defRPr/>
            </a:pPr>
            <a:r>
              <a:rPr lang="fi-FI" sz="12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NCT02959944</a:t>
            </a:r>
            <a:r>
              <a:rPr lang="en-US" sz="1400" b="0" dirty="0">
                <a:solidFill>
                  <a:schemeClr val="bg2"/>
                </a:solidFill>
                <a:ea typeface="Times New Roman" panose="02020603050405020304" pitchFamily="18" charset="0"/>
              </a:rPr>
              <a:t>.</a:t>
            </a:r>
            <a:endParaRPr lang="hr-HR" sz="1400" b="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7688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4" y="232756"/>
            <a:ext cx="11139053" cy="63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140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3" y="299259"/>
            <a:ext cx="11055927" cy="63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251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216131"/>
            <a:ext cx="10374284" cy="651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475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" y="349135"/>
            <a:ext cx="11139055" cy="606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9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EAA50-7657-46AA-B2D2-6340C6447F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Chronic GVHD With HCT: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02DBBC-6234-4DB9-8714-992AA6E8EF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06538"/>
            <a:ext cx="10877550" cy="488791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1800" dirty="0"/>
              <a:t>cGVHD is clinically heterogeneous and pathogenesis complex involving dysregulated B-cells and T-cells due to alloreactive damage to thymus, BM, and germinal centers; cGVHD pathogenesis involves macrophage mediated fibrosis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1800" dirty="0"/>
              <a:t>FDA approved for cGVHD treatment after </a:t>
            </a:r>
            <a:r>
              <a:rPr lang="en-US" sz="1800" b="1" dirty="0">
                <a:solidFill>
                  <a:srgbClr val="00B0F0"/>
                </a:solidFill>
              </a:rPr>
              <a:t>≥1 line </a:t>
            </a:r>
            <a:r>
              <a:rPr lang="en-US" sz="1800" dirty="0"/>
              <a:t>of therapy: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sz="1600" b="1" dirty="0">
                <a:solidFill>
                  <a:srgbClr val="00B0F0"/>
                </a:solidFill>
              </a:rPr>
              <a:t>Ibrutinib 420 </a:t>
            </a:r>
            <a:r>
              <a:rPr lang="en-US" sz="1600" dirty="0"/>
              <a:t>mg/day</a:t>
            </a:r>
          </a:p>
          <a:p>
            <a:pPr lvl="2">
              <a:spcBef>
                <a:spcPts val="600"/>
              </a:spcBef>
              <a:spcAft>
                <a:spcPts val="400"/>
              </a:spcAft>
            </a:pPr>
            <a:r>
              <a:rPr lang="en-US" sz="1400" dirty="0"/>
              <a:t>Irreversibly inhibits activated B-cells and TFH cells inhibiting GC and allo-antibodies</a:t>
            </a:r>
          </a:p>
          <a:p>
            <a:pPr lvl="2">
              <a:spcBef>
                <a:spcPts val="600"/>
              </a:spcBef>
              <a:spcAft>
                <a:spcPts val="400"/>
              </a:spcAft>
            </a:pPr>
            <a:r>
              <a:rPr lang="en-US" sz="1600" b="1" dirty="0"/>
              <a:t>PCYC1129: </a:t>
            </a:r>
            <a:r>
              <a:rPr lang="en-US" sz="1400" dirty="0"/>
              <a:t>Ibrutinib </a:t>
            </a:r>
            <a:r>
              <a:rPr lang="en-US" sz="1400" b="1" dirty="0">
                <a:solidFill>
                  <a:srgbClr val="00B0F0"/>
                </a:solidFill>
              </a:rPr>
              <a:t>67% ORR </a:t>
            </a:r>
            <a:r>
              <a:rPr lang="en-US" sz="1400" dirty="0"/>
              <a:t>at 1 yr and  </a:t>
            </a:r>
            <a:r>
              <a:rPr lang="en-US" sz="1400" b="1" dirty="0">
                <a:solidFill>
                  <a:srgbClr val="00B0F0"/>
                </a:solidFill>
              </a:rPr>
              <a:t>31% CR </a:t>
            </a:r>
            <a:r>
              <a:rPr lang="en-US" sz="1400" dirty="0"/>
              <a:t>at 2-yr follow-up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sz="1600" b="1" dirty="0">
                <a:solidFill>
                  <a:srgbClr val="00B0F0"/>
                </a:solidFill>
              </a:rPr>
              <a:t>Ruxolitinib 10 </a:t>
            </a:r>
            <a:r>
              <a:rPr lang="en-US" sz="1600" dirty="0"/>
              <a:t>mg twice daily</a:t>
            </a:r>
          </a:p>
          <a:p>
            <a:pPr lvl="2">
              <a:spcBef>
                <a:spcPts val="600"/>
              </a:spcBef>
              <a:spcAft>
                <a:spcPts val="400"/>
              </a:spcAft>
            </a:pPr>
            <a:r>
              <a:rPr lang="en-US" sz="1400" dirty="0"/>
              <a:t>Inhibits STAT3 decreasing Th17 cells; decreased IL17 and TGF-ß decreases macrophage fibrosis</a:t>
            </a:r>
          </a:p>
          <a:p>
            <a:pPr lvl="2">
              <a:spcBef>
                <a:spcPts val="600"/>
              </a:spcBef>
              <a:spcAft>
                <a:spcPts val="400"/>
              </a:spcAft>
            </a:pPr>
            <a:r>
              <a:rPr lang="en-US" sz="1600" b="1" dirty="0"/>
              <a:t>REACH3</a:t>
            </a:r>
            <a:r>
              <a:rPr lang="en-US" sz="1400" dirty="0"/>
              <a:t>: ruxolitinib with higher ORR at Wk 24 than BAT (</a:t>
            </a:r>
            <a:r>
              <a:rPr lang="en-US" sz="1400" b="1" dirty="0">
                <a:solidFill>
                  <a:srgbClr val="00B0F0"/>
                </a:solidFill>
              </a:rPr>
              <a:t>49.7% vs </a:t>
            </a:r>
            <a:r>
              <a:rPr lang="en-US" sz="1400" dirty="0"/>
              <a:t>25.6%; </a:t>
            </a:r>
            <a:r>
              <a:rPr lang="en-US" sz="1400" i="1" dirty="0"/>
              <a:t>P</a:t>
            </a:r>
            <a:r>
              <a:rPr lang="en-US" sz="1400" dirty="0"/>
              <a:t> &lt;.0001)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1800" dirty="0"/>
              <a:t>FDA approved for cGVHD treatment after </a:t>
            </a:r>
            <a:r>
              <a:rPr lang="en-US" sz="1800" b="1" dirty="0">
                <a:solidFill>
                  <a:srgbClr val="00B0F0"/>
                </a:solidFill>
              </a:rPr>
              <a:t>≥2 lines </a:t>
            </a:r>
            <a:r>
              <a:rPr lang="en-US" sz="1800" dirty="0"/>
              <a:t>of therapy: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sz="1600" b="1" dirty="0">
                <a:solidFill>
                  <a:srgbClr val="00B0F0"/>
                </a:solidFill>
              </a:rPr>
              <a:t>Belumosudil 200 </a:t>
            </a:r>
            <a:r>
              <a:rPr lang="en-US" sz="1600" dirty="0"/>
              <a:t>mg/day</a:t>
            </a:r>
          </a:p>
          <a:p>
            <a:pPr lvl="2">
              <a:spcBef>
                <a:spcPts val="600"/>
              </a:spcBef>
              <a:spcAft>
                <a:spcPts val="400"/>
              </a:spcAft>
            </a:pPr>
            <a:r>
              <a:rPr lang="en-US" sz="1400" dirty="0"/>
              <a:t>Inhibits Th17 cells, IL-21 secretion, regulates profibrotic genes and mediates stress fiber formation.  </a:t>
            </a:r>
          </a:p>
          <a:p>
            <a:pPr lvl="2">
              <a:spcBef>
                <a:spcPts val="600"/>
              </a:spcBef>
              <a:spcAft>
                <a:spcPts val="400"/>
              </a:spcAft>
            </a:pPr>
            <a:r>
              <a:rPr lang="en-US" sz="1600" b="1" dirty="0"/>
              <a:t>Phase II ROCKstar: </a:t>
            </a:r>
            <a:r>
              <a:rPr lang="en-US" sz="1400" dirty="0"/>
              <a:t>belumosudil ORR: </a:t>
            </a:r>
            <a:r>
              <a:rPr lang="en-US" sz="1400" b="1" dirty="0">
                <a:solidFill>
                  <a:srgbClr val="00B0F0"/>
                </a:solidFill>
              </a:rPr>
              <a:t>74% </a:t>
            </a:r>
            <a:r>
              <a:rPr lang="en-US" sz="1400" dirty="0"/>
              <a:t>with daily dosing (200 mg BID ORR: 77%)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endParaRPr lang="en-US" sz="1200" dirty="0"/>
          </a:p>
          <a:p>
            <a:pPr>
              <a:spcAft>
                <a:spcPts val="400"/>
              </a:spcAft>
            </a:pPr>
            <a:endParaRPr lang="en-US" sz="1200" dirty="0"/>
          </a:p>
          <a:p>
            <a:pPr>
              <a:spcAft>
                <a:spcPts val="400"/>
              </a:spcAft>
            </a:pPr>
            <a:endParaRPr lang="en-US" sz="1200" dirty="0"/>
          </a:p>
          <a:p>
            <a:pPr>
              <a:spcAft>
                <a:spcPts val="400"/>
              </a:spcAft>
            </a:pPr>
            <a:endParaRPr lang="en-US" sz="1200" dirty="0"/>
          </a:p>
          <a:p>
            <a:pPr>
              <a:spcAft>
                <a:spcPts val="400"/>
              </a:spcAft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38E12D-1244-4539-9907-2FEB65528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08" y="6193918"/>
            <a:ext cx="8523755" cy="49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AEDB76"/>
              </a:buClr>
              <a:buSzPct val="12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Sahaf. Biol Blood Marrow Transplant. 2018;24:S20. Gomez-Rodriguez. FEBS J. 2011;278:1980.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Miklos. Blood. 2017;130:2243. Ibrutinib PI.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t-B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Chao. NEJM. 2020;382:1853.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s-I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Zeiser. NEJM.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2021;385:228. Ruxolitinib PI. Cutler. Blood. 2021;38:2278. Belumosudil PI.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88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How Are Physicians Choosing cGVHD Therapies?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492250"/>
            <a:ext cx="10877550" cy="48879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B0F0"/>
                </a:solidFill>
              </a:rPr>
              <a:t>Clinical efficacy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000" dirty="0"/>
              <a:t>NIH response, durability, composite endpoints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000" dirty="0"/>
              <a:t>Organs involved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000" dirty="0"/>
              <a:t>Retrospective analysis vs prospective rigor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000" dirty="0"/>
              <a:t>Single institution vs multicenter trials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B0F0"/>
                </a:solidFill>
              </a:rPr>
              <a:t>Toxicity profile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dirty="0"/>
              <a:t>Mechanism of action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B0F0"/>
                </a:solidFill>
              </a:rPr>
              <a:t>Mode of delivery 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000" dirty="0"/>
              <a:t>Hickman access, IV infusion, injection, pill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dirty="0"/>
              <a:t>Patient compliance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B0F0"/>
                </a:solidFill>
              </a:rPr>
              <a:t>Cost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2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Shared Decision-Making: SHARE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5-step process for shared decision-making </a:t>
            </a:r>
          </a:p>
          <a:p>
            <a:pPr>
              <a:spcAft>
                <a:spcPts val="0"/>
              </a:spcAft>
            </a:pPr>
            <a:r>
              <a:rPr lang="en-US" dirty="0"/>
              <a:t>Includes exploring and comparing benefits and risks of each management option through </a:t>
            </a:r>
            <a:r>
              <a:rPr lang="en-US" b="1" dirty="0">
                <a:solidFill>
                  <a:srgbClr val="00B0F0"/>
                </a:solidFill>
              </a:rPr>
              <a:t>meaningful dialogue</a:t>
            </a:r>
            <a:r>
              <a:rPr lang="en-US" dirty="0"/>
              <a:t> about what matters most to the patient: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solidFill>
                  <a:srgbClr val="00B0F0"/>
                </a:solidFill>
              </a:rPr>
              <a:t>S</a:t>
            </a:r>
            <a:r>
              <a:rPr lang="en-US" dirty="0"/>
              <a:t>eek patient’s participation</a:t>
            </a:r>
          </a:p>
          <a:p>
            <a:pPr lvl="1">
              <a:spcAft>
                <a:spcPts val="0"/>
              </a:spcAft>
            </a:pPr>
            <a:r>
              <a:rPr lang="en-US" b="1" dirty="0">
                <a:solidFill>
                  <a:srgbClr val="00B0F0"/>
                </a:solidFill>
              </a:rPr>
              <a:t>H</a:t>
            </a:r>
            <a:r>
              <a:rPr lang="en-US" dirty="0"/>
              <a:t>elp patient explore and compare treatment options</a:t>
            </a:r>
          </a:p>
          <a:p>
            <a:pPr lvl="1">
              <a:spcAft>
                <a:spcPts val="0"/>
              </a:spcAft>
            </a:pPr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en-US" dirty="0"/>
              <a:t>ssess patient’s values and preferences</a:t>
            </a:r>
          </a:p>
          <a:p>
            <a:pPr lvl="1">
              <a:spcAft>
                <a:spcPts val="0"/>
              </a:spcAft>
            </a:pPr>
            <a:r>
              <a:rPr lang="en-US" b="1" dirty="0">
                <a:solidFill>
                  <a:srgbClr val="00B0F0"/>
                </a:solidFill>
              </a:rPr>
              <a:t>R</a:t>
            </a:r>
            <a:r>
              <a:rPr lang="en-US" dirty="0"/>
              <a:t>each a decision with patient</a:t>
            </a:r>
          </a:p>
          <a:p>
            <a:pPr lvl="1">
              <a:spcAft>
                <a:spcPts val="0"/>
              </a:spcAft>
            </a:pPr>
            <a:r>
              <a:rPr lang="en-US" b="1" dirty="0">
                <a:solidFill>
                  <a:srgbClr val="00B0F0"/>
                </a:solidFill>
              </a:rPr>
              <a:t>E</a:t>
            </a:r>
            <a:r>
              <a:rPr lang="en-US" dirty="0"/>
              <a:t>valuate patient’s decision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xmlns="" id="{DCE3F2A6-1D44-4997-BE62-839152E2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1" y="6173769"/>
            <a:ext cx="7853362" cy="461665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https://www.ahrq.gov/health-literacy/professional-training/shared-decision/index.html. Accessed November 21, 2020. </a:t>
            </a:r>
            <a:b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Kane. CA Cancer J Clin. 2014;64:377. </a:t>
            </a:r>
          </a:p>
        </p:txBody>
      </p:sp>
    </p:spTree>
    <p:extLst>
      <p:ext uri="{BB962C8B-B14F-4D97-AF65-F5344CB8AC3E}">
        <p14:creationId xmlns:p14="http://schemas.microsoft.com/office/powerpoint/2010/main" val="3472908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188" y="242767"/>
            <a:ext cx="9504442" cy="604837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15873"/>
                </a:solidFill>
              </a:rPr>
              <a:t>THANK YOU</a:t>
            </a:r>
            <a:br>
              <a:rPr lang="en-US" sz="7200" dirty="0">
                <a:solidFill>
                  <a:srgbClr val="015873"/>
                </a:solidFill>
              </a:rPr>
            </a:br>
            <a:r>
              <a:rPr lang="en-US" sz="7200" dirty="0">
                <a:solidFill>
                  <a:srgbClr val="015873"/>
                </a:solidFill>
              </a:rPr>
              <a:t>FOR YOUR ATTENTION</a:t>
            </a:r>
            <a:endParaRPr lang="ar-SY" sz="7200" dirty="0">
              <a:solidFill>
                <a:srgbClr val="0158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86EFF-7D48-48D1-A4DF-7C162E37C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0925" y="220663"/>
            <a:ext cx="11141075" cy="1103312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Pathophysiology of Chronic GVHD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6FC4DBB9-9B1F-4FE0-894D-44DD093DD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13" y="6217687"/>
            <a:ext cx="89389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Republished with permission of </a:t>
            </a:r>
            <a:r>
              <a: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Society of Hematology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from Chronic graft-versus-host disease: biological insights from preclinical and clinical studies, MacDonald KPA. Blood. 2017;129(1):13; permission conveyed through Copyright Clearance Center, Inc.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DF650C4-6F09-40E8-A757-472AF002DD73}"/>
              </a:ext>
            </a:extLst>
          </p:cNvPr>
          <p:cNvSpPr txBox="1">
            <a:spLocks/>
          </p:cNvSpPr>
          <p:nvPr/>
        </p:nvSpPr>
        <p:spPr>
          <a:xfrm>
            <a:off x="609757" y="1486341"/>
            <a:ext cx="3743805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Segoe UI Semibold" panose="020B0702040204020203" pitchFamily="34" charset="0"/>
                <a:ea typeface="+mj-ea"/>
                <a:cs typeface="Verdana"/>
              </a:defRPr>
            </a:lvl1pPr>
          </a:lstStyle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Alloreactive immune cells secrete proinflammatory cytokines, driving fibrosis 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50B66000-BB16-4C62-8642-0A7DA85380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622" y="1573848"/>
            <a:ext cx="7022592" cy="46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86EFF-7D48-48D1-A4DF-7C162E37C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0925" y="220663"/>
            <a:ext cx="11141075" cy="1103312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Pathophysiology of Chronic GVHD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0FA055FC-08EA-4989-86AD-B734F917E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622" y="1573848"/>
            <a:ext cx="7022592" cy="4614062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3AF9CC74-4DB6-43E4-B364-6ABFBE73A9DD}"/>
              </a:ext>
            </a:extLst>
          </p:cNvPr>
          <p:cNvSpPr txBox="1">
            <a:spLocks/>
          </p:cNvSpPr>
          <p:nvPr/>
        </p:nvSpPr>
        <p:spPr>
          <a:xfrm>
            <a:off x="620145" y="2402355"/>
            <a:ext cx="3878315" cy="37241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 kern="0" dirty="0"/>
              <a:t>Donor graft provides HSCs and</a:t>
            </a:r>
          </a:p>
          <a:p>
            <a:pPr marL="0" indent="0">
              <a:buNone/>
            </a:pPr>
            <a:r>
              <a:rPr lang="en-US" sz="1800" kern="0" dirty="0"/>
              <a:t>          T-cells</a:t>
            </a:r>
          </a:p>
          <a:p>
            <a:pPr lvl="1"/>
            <a:r>
              <a:rPr lang="en-US" sz="1800" kern="0" dirty="0"/>
              <a:t>Alloreactive T-cells cause acute GVHD driven by conditioning and infection inflammation </a:t>
            </a:r>
          </a:p>
          <a:p>
            <a:pPr lvl="1"/>
            <a:r>
              <a:rPr lang="en-US" sz="1800" kern="0" dirty="0"/>
              <a:t>Alloreactive T-cells damage thymus, bone marrow, and follicular germinal centers, leading to </a:t>
            </a:r>
            <a:r>
              <a:rPr lang="en-US" sz="1800" kern="0" dirty="0" err="1"/>
              <a:t>cGVHD</a:t>
            </a:r>
            <a:endParaRPr lang="en-US" sz="1800" kern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4867E79-F69B-4F6A-A54A-37A5BACC2865}"/>
              </a:ext>
            </a:extLst>
          </p:cNvPr>
          <p:cNvSpPr txBox="1">
            <a:spLocks/>
          </p:cNvSpPr>
          <p:nvPr/>
        </p:nvSpPr>
        <p:spPr>
          <a:xfrm>
            <a:off x="609986" y="1374898"/>
            <a:ext cx="3903947" cy="1027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Segoe UI Semibold" panose="020B0702040204020203" pitchFamily="34" charset="0"/>
                <a:ea typeface="+mj-ea"/>
                <a:cs typeface="Verdana"/>
              </a:defRPr>
            </a:lvl1pPr>
          </a:lstStyle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I: T-cell alloreactivity and innate immunity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1E3ECF-404E-45BA-BE21-B7909E917DCA}"/>
              </a:ext>
            </a:extLst>
          </p:cNvPr>
          <p:cNvSpPr/>
          <p:nvPr/>
        </p:nvSpPr>
        <p:spPr bwMode="auto">
          <a:xfrm>
            <a:off x="6103368" y="1563688"/>
            <a:ext cx="5417685" cy="4602164"/>
          </a:xfrm>
          <a:prstGeom prst="rect">
            <a:avLst/>
          </a:prstGeom>
          <a:solidFill>
            <a:srgbClr val="CDCDCF">
              <a:alpha val="45098"/>
            </a:srgb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2CEB8ED0-472A-4ED8-91DF-D600E9D2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13" y="6217687"/>
            <a:ext cx="89389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Republished with permission of </a:t>
            </a:r>
            <a:r>
              <a: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Society of Hematology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from Chronic graft-versus-host disease: biological insights from preclinical and clinical studies, MacDonald KPA. Blood. 2017;129(1):13; permission conveyed through Copyright Clearance Center, Inc.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xmlns="" id="{BA13BF8F-EEC4-45F9-B1CE-0F6FB0C6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622" y="1573848"/>
            <a:ext cx="7022592" cy="4614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86EFF-7D48-48D1-A4DF-7C162E37C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0925" y="200025"/>
            <a:ext cx="11141075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Pathophysiology of Chronic GVHD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3AF9CC74-4DB6-43E4-B364-6ABFBE73A9DD}"/>
              </a:ext>
            </a:extLst>
          </p:cNvPr>
          <p:cNvSpPr txBox="1">
            <a:spLocks/>
          </p:cNvSpPr>
          <p:nvPr/>
        </p:nvSpPr>
        <p:spPr>
          <a:xfrm>
            <a:off x="630075" y="3169920"/>
            <a:ext cx="3878546" cy="28600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/>
          </a:p>
          <a:p>
            <a:pPr>
              <a:buFont typeface="+mj-lt"/>
              <a:buAutoNum type="arabicPeriod" startAt="2"/>
            </a:pPr>
            <a:r>
              <a:rPr lang="en-US" sz="1800" dirty="0"/>
              <a:t>de novo immune cells arise from HSCs dependent on damaged thymus and bone marrow</a:t>
            </a:r>
          </a:p>
          <a:p>
            <a:pPr lvl="1"/>
            <a:r>
              <a:rPr lang="en-US" sz="1800" dirty="0"/>
              <a:t>Dysregulation of T follicular helper cells and B-cells leads to overproduction of allogeneic antibodies and </a:t>
            </a:r>
            <a:br>
              <a:rPr lang="en-US" sz="1800" dirty="0"/>
            </a:br>
            <a:r>
              <a:rPr lang="en-US" sz="1800" dirty="0"/>
              <a:t>T-cells polarized to TH17 phenotype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DF38636-8C24-42CB-BC6E-376ECEAF30BC}"/>
              </a:ext>
            </a:extLst>
          </p:cNvPr>
          <p:cNvSpPr txBox="1">
            <a:spLocks/>
          </p:cNvSpPr>
          <p:nvPr/>
        </p:nvSpPr>
        <p:spPr>
          <a:xfrm>
            <a:off x="609757" y="1616141"/>
            <a:ext cx="3898865" cy="852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Segoe UI Semibold" panose="020B0702040204020203" pitchFamily="34" charset="0"/>
                <a:ea typeface="+mj-ea"/>
                <a:cs typeface="Verdana"/>
              </a:defRPr>
            </a:lvl1pPr>
          </a:lstStyle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II: Dysregulated immunity drives chronic inflammation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A54D04-AD30-41DA-810A-27C23720ADC3}"/>
              </a:ext>
            </a:extLst>
          </p:cNvPr>
          <p:cNvSpPr/>
          <p:nvPr/>
        </p:nvSpPr>
        <p:spPr bwMode="auto">
          <a:xfrm>
            <a:off x="8253828" y="1573848"/>
            <a:ext cx="3277385" cy="4602164"/>
          </a:xfrm>
          <a:prstGeom prst="rect">
            <a:avLst/>
          </a:prstGeom>
          <a:solidFill>
            <a:srgbClr val="CDCDCF">
              <a:alpha val="45098"/>
            </a:srgb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260574-403A-468F-A2C7-591DEDB0E21F}"/>
              </a:ext>
            </a:extLst>
          </p:cNvPr>
          <p:cNvSpPr/>
          <p:nvPr/>
        </p:nvSpPr>
        <p:spPr bwMode="auto">
          <a:xfrm>
            <a:off x="4508622" y="1585746"/>
            <a:ext cx="1625004" cy="4602164"/>
          </a:xfrm>
          <a:prstGeom prst="rect">
            <a:avLst/>
          </a:prstGeom>
          <a:solidFill>
            <a:srgbClr val="CDCDCF">
              <a:alpha val="45098"/>
            </a:srgb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8FAFC029-1E53-419F-9F1B-CF58857A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13" y="6217687"/>
            <a:ext cx="89389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Republished with permission of </a:t>
            </a:r>
            <a:r>
              <a: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Society of Hematology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from Chronic graft-versus-host disease: biological insights from preclinical and clinical studies, MacDonald KPA. Blood. 2017;129(1):13; permission conveyed through Copyright Clearance Center, Inc.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82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xmlns="" id="{204B29FC-7A26-4319-9CCF-93D0D37382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622" y="1573848"/>
            <a:ext cx="7022592" cy="4614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86EFF-7D48-48D1-A4DF-7C162E37C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0925" y="220663"/>
            <a:ext cx="11141075" cy="1103312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>Pathophysiology of Chronic GVHD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DF650C4-6F09-40E8-A757-472AF002DD73}"/>
              </a:ext>
            </a:extLst>
          </p:cNvPr>
          <p:cNvSpPr txBox="1">
            <a:spLocks/>
          </p:cNvSpPr>
          <p:nvPr/>
        </p:nvSpPr>
        <p:spPr>
          <a:xfrm>
            <a:off x="604676" y="1543023"/>
            <a:ext cx="3918864" cy="702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Segoe UI Semibold" panose="020B0702040204020203" pitchFamily="34" charset="0"/>
                <a:ea typeface="+mj-ea"/>
                <a:cs typeface="Verdana"/>
              </a:defRPr>
            </a:lvl1pPr>
          </a:lstStyle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III - Fibrosis and Aberrant Tissue Repair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3AF9CC74-4DB6-43E4-B364-6ABFBE73A9DD}"/>
              </a:ext>
            </a:extLst>
          </p:cNvPr>
          <p:cNvSpPr txBox="1">
            <a:spLocks/>
          </p:cNvSpPr>
          <p:nvPr/>
        </p:nvSpPr>
        <p:spPr>
          <a:xfrm>
            <a:off x="630074" y="1616141"/>
            <a:ext cx="3878547" cy="47405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 startAt="3"/>
            </a:pPr>
            <a:endParaRPr lang="en-US" sz="1600" dirty="0">
              <a:cs typeface="Calibri" panose="020F0502020204030204" pitchFamily="34" charset="0"/>
            </a:endParaRPr>
          </a:p>
          <a:p>
            <a:pPr>
              <a:buFont typeface="+mj-lt"/>
              <a:buAutoNum type="arabicPeriod" startAt="3"/>
            </a:pPr>
            <a:endParaRPr lang="en-US" sz="1600" dirty="0">
              <a:cs typeface="Calibri" panose="020F0502020204030204" pitchFamily="34" charset="0"/>
            </a:endParaRPr>
          </a:p>
          <a:p>
            <a:pPr>
              <a:buFont typeface="+mj-lt"/>
              <a:buAutoNum type="arabicPeriod" startAt="3"/>
            </a:pPr>
            <a:endParaRPr lang="en-US" sz="1600" dirty="0">
              <a:cs typeface="Calibri" panose="020F0502020204030204" pitchFamily="34" charset="0"/>
            </a:endParaRPr>
          </a:p>
          <a:p>
            <a:pPr>
              <a:buFont typeface="+mj-lt"/>
              <a:buAutoNum type="arabicPeriod" startAt="3"/>
            </a:pPr>
            <a:endParaRPr lang="en-US" sz="1600" dirty="0">
              <a:cs typeface="Calibri" panose="020F0502020204030204" pitchFamily="34" charset="0"/>
            </a:endParaRPr>
          </a:p>
          <a:p>
            <a:pPr>
              <a:buFont typeface="+mj-lt"/>
              <a:buAutoNum type="arabicPeriod" startAt="3"/>
            </a:pPr>
            <a:endParaRPr lang="en-US" sz="1600" dirty="0">
              <a:cs typeface="Calibri" panose="020F0502020204030204" pitchFamily="34" charset="0"/>
            </a:endParaRPr>
          </a:p>
          <a:p>
            <a:pPr>
              <a:buFont typeface="+mj-lt"/>
              <a:buAutoNum type="arabicPeriod" startAt="3"/>
            </a:pPr>
            <a:endParaRPr lang="en-US" sz="1600" dirty="0">
              <a:cs typeface="Calibri" panose="020F0502020204030204" pitchFamily="34" charset="0"/>
            </a:endParaRPr>
          </a:p>
          <a:p>
            <a:pPr>
              <a:buFont typeface="+mj-lt"/>
              <a:buAutoNum type="arabicPeriod" startAt="3"/>
            </a:pPr>
            <a:endParaRPr lang="en-US" sz="16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cs typeface="Calibri" panose="020F0502020204030204" pitchFamily="34" charset="0"/>
              </a:rPr>
              <a:t>3. </a:t>
            </a:r>
            <a:r>
              <a:rPr lang="en-US" sz="1800" dirty="0">
                <a:cs typeface="Calibri" panose="020F0502020204030204" pitchFamily="34" charset="0"/>
              </a:rPr>
              <a:t>Overproduction of proinflammatory cytokines IL-17, IL-21, IFN-</a:t>
            </a:r>
            <a:r>
              <a:rPr lang="el-GR" sz="1800" dirty="0">
                <a:cs typeface="Calibri" panose="020F0502020204030204" pitchFamily="34" charset="0"/>
              </a:rPr>
              <a:t>γ</a:t>
            </a:r>
            <a:r>
              <a:rPr lang="en-US" sz="1800" dirty="0">
                <a:cs typeface="Calibri" panose="020F0502020204030204" pitchFamily="34" charset="0"/>
              </a:rPr>
              <a:t>, and </a:t>
            </a:r>
            <a:r>
              <a:rPr lang="en-US" sz="1800" dirty="0" err="1">
                <a:cs typeface="Calibri" panose="020F0502020204030204" pitchFamily="34" charset="0"/>
              </a:rPr>
              <a:t>alloAB</a:t>
            </a:r>
            <a:r>
              <a:rPr lang="en-US" sz="1800" dirty="0">
                <a:cs typeface="Calibri" panose="020F0502020204030204" pitchFamily="34" charset="0"/>
              </a:rPr>
              <a:t> drives macrophage inflammation </a:t>
            </a:r>
            <a:br>
              <a:rPr lang="en-US" sz="1800" dirty="0">
                <a:cs typeface="Calibri" panose="020F0502020204030204" pitchFamily="34" charset="0"/>
              </a:rPr>
            </a:br>
            <a:r>
              <a:rPr lang="en-US" sz="1800" dirty="0">
                <a:cs typeface="Calibri" panose="020F0502020204030204" pitchFamily="34" charset="0"/>
              </a:rPr>
              <a:t>and fibrosis</a:t>
            </a:r>
            <a:endParaRPr lang="en-US" sz="1800" kern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06835E-DC2D-4D97-BE99-923611551CD1}"/>
              </a:ext>
            </a:extLst>
          </p:cNvPr>
          <p:cNvSpPr/>
          <p:nvPr/>
        </p:nvSpPr>
        <p:spPr bwMode="auto">
          <a:xfrm>
            <a:off x="4523539" y="1585352"/>
            <a:ext cx="3478353" cy="4602164"/>
          </a:xfrm>
          <a:prstGeom prst="rect">
            <a:avLst/>
          </a:prstGeom>
          <a:solidFill>
            <a:srgbClr val="CDCDCF">
              <a:alpha val="45098"/>
            </a:srgb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6092EF9D-1198-4392-BF07-33371B78A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13" y="6217687"/>
            <a:ext cx="89389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Republished with permission of </a:t>
            </a:r>
            <a:r>
              <a: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Society of Hematology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from Chronic graft-versus-host disease: biological insights from preclinical and clinical studies, MacDonald KPA. Blood. 2017;129(1):13; permission conveyed through Copyright Clearance Center, Inc.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46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EE932-79AB-4116-B6F3-3B135E3AF3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15873"/>
                </a:solidFill>
              </a:rPr>
              <a:t/>
            </a:r>
            <a:br>
              <a:rPr lang="en-US" dirty="0">
                <a:solidFill>
                  <a:srgbClr val="015873"/>
                </a:solidFill>
              </a:rPr>
            </a:br>
            <a:r>
              <a:rPr lang="en-US" dirty="0">
                <a:solidFill>
                  <a:srgbClr val="015873"/>
                </a:solidFill>
              </a:rPr>
              <a:t>   Treatment goals in GVHD </a:t>
            </a:r>
            <a:br>
              <a:rPr lang="en-US" dirty="0">
                <a:solidFill>
                  <a:srgbClr val="015873"/>
                </a:solidFill>
              </a:rPr>
            </a:br>
            <a:endParaRPr lang="en-US" dirty="0">
              <a:solidFill>
                <a:srgbClr val="015873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4672CF-77F0-4AE5-A96A-136C6471C3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84375"/>
            <a:ext cx="10875963" cy="3452813"/>
          </a:xfrm>
        </p:spPr>
        <p:txBody>
          <a:bodyPr/>
          <a:lstStyle/>
          <a:p>
            <a:pPr lvl="1"/>
            <a:r>
              <a:rPr lang="en-US" sz="2800" dirty="0"/>
              <a:t>Improvement or stabilization of organ manifestations </a:t>
            </a:r>
          </a:p>
          <a:p>
            <a:pPr lvl="1"/>
            <a:r>
              <a:rPr lang="en-US" sz="2800" dirty="0"/>
              <a:t>Limitation of long-term treatment-related toxicities </a:t>
            </a:r>
          </a:p>
          <a:p>
            <a:pPr lvl="1"/>
            <a:r>
              <a:rPr lang="en-US" sz="2800" dirty="0"/>
              <a:t>Improvement in functional capacity or quality of life</a:t>
            </a:r>
          </a:p>
          <a:p>
            <a:pPr lvl="1"/>
            <a:r>
              <a:rPr lang="en-US" sz="2800" dirty="0"/>
              <a:t>Improvement in OS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1427EF88-1D98-4853-90C4-AF2B530E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88" y="6358600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455560"/>
                </a:solidFill>
                <a:latin typeface="Calibri" pitchFamily="34" charset="0"/>
                <a:cs typeface="Arial" panose="020B0604020202020204" pitchFamily="34" charset="0"/>
              </a:rPr>
              <a:t>Martin. Blood. 1990;76:1464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.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66115"/>
      </p:ext>
    </p:extLst>
  </p:cSld>
  <p:clrMapOvr>
    <a:masterClrMapping/>
  </p:clrMapOvr>
</p:sld>
</file>

<file path=ppt/theme/theme1.xml><?xml version="1.0" encoding="utf-8"?>
<a:theme xmlns:a="http://schemas.openxmlformats.org/drawingml/2006/main" name="2017_HTAA_Diabetes">
  <a:themeElements>
    <a:clrScheme name="Custom Design 1">
      <a:dk1>
        <a:srgbClr val="CDCDCF"/>
      </a:dk1>
      <a:lt1>
        <a:srgbClr val="FFFFFF"/>
      </a:lt1>
      <a:dk2>
        <a:srgbClr val="09003E"/>
      </a:dk2>
      <a:lt2>
        <a:srgbClr val="F2F23A"/>
      </a:lt2>
      <a:accent1>
        <a:srgbClr val="12AD2B"/>
      </a:accent1>
      <a:accent2>
        <a:srgbClr val="5AAACE"/>
      </a:accent2>
      <a:accent3>
        <a:srgbClr val="AAAAAF"/>
      </a:accent3>
      <a:accent4>
        <a:srgbClr val="DADADA"/>
      </a:accent4>
      <a:accent5>
        <a:srgbClr val="AAD3AC"/>
      </a:accent5>
      <a:accent6>
        <a:srgbClr val="519ABA"/>
      </a:accent6>
      <a:hlink>
        <a:srgbClr val="F6A108"/>
      </a:hlink>
      <a:folHlink>
        <a:srgbClr val="2B85B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7_HTAA_Diabetes" id="{1367EE62-49C0-41AA-9F7D-AEA8A8F73D1D}" vid="{45DB6FF6-6200-4F3D-90FC-F48B64252754}"/>
    </a:ext>
  </a:extLst>
</a:theme>
</file>

<file path=ppt/theme/theme2.xml><?xml version="1.0" encoding="utf-8"?>
<a:theme xmlns:a="http://schemas.openxmlformats.org/drawingml/2006/main" name="4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5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7_HTAA_Diabetes" id="{1367EE62-49C0-41AA-9F7D-AEA8A8F73D1D}" vid="{45DB6FF6-6200-4F3D-90FC-F48B64252754}"/>
    </a:ext>
  </a:extLst>
</a:theme>
</file>

<file path=ppt/theme/theme5.xml><?xml version="1.0" encoding="utf-8"?>
<a:theme xmlns:a="http://schemas.openxmlformats.org/drawingml/2006/main" name="2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7_HTAA_Diabetes" id="{1367EE62-49C0-41AA-9F7D-AEA8A8F73D1D}" vid="{45DB6FF6-6200-4F3D-90FC-F48B6425275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4cbe69-32bd-412a-b004-9152f949605e">56M7VY3CDVN5-968738494-3</_dlc_DocId>
    <_dlc_DocIdUrl xmlns="d54cbe69-32bd-412a-b004-9152f949605e">
      <Url>https://intranet.clinicaloptions.com/mews/oncology/ONC_2021_GVHD_SS_ASH_(PRP4172)/Slide_Set__3/_layouts/15/DocIdRedir.aspx?ID=56M7VY3CDVN5-968738494-3</Url>
      <Description>56M7VY3CDVN5-968738494-3</Description>
    </_dlc_DocIdUrl>
    <Document_x0020_Category xmlns="94bbcb3a-8054-4f57-96a6-693b66c1c212">Slides - Downloadable</Document_x0020_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A94DE5472BBC4FB2767B73172430FA" ma:contentTypeVersion="1" ma:contentTypeDescription="Create a new document." ma:contentTypeScope="" ma:versionID="34d867cbb83bb13a309dcac08dca0a49">
  <xsd:schema xmlns:xsd="http://www.w3.org/2001/XMLSchema" xmlns:xs="http://www.w3.org/2001/XMLSchema" xmlns:p="http://schemas.microsoft.com/office/2006/metadata/properties" xmlns:ns2="d54cbe69-32bd-412a-b004-9152f949605e" xmlns:ns3="94bbcb3a-8054-4f57-96a6-693b66c1c212" targetNamespace="http://schemas.microsoft.com/office/2006/metadata/properties" ma:root="true" ma:fieldsID="1b9295a1ebecd1008050f2ddf953209e" ns2:_="" ns3:_="">
    <xsd:import namespace="d54cbe69-32bd-412a-b004-9152f949605e"/>
    <xsd:import namespace="94bbcb3a-8054-4f57-96a6-693b66c1c2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cbe69-32bd-412a-b004-9152f94960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bcb3a-8054-4f57-96a6-693b66c1c21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1" nillable="true" ma:displayName="Document Category" ma:internalName="Document_x0020_Category">
      <xsd:simpleType>
        <xsd:restriction base="dms:Choice">
          <xsd:enumeration value="Slides - Live"/>
          <xsd:enumeration value="Slides - Downloadable"/>
          <xsd:enumeration value="Slides - Live Print"/>
          <xsd:enumeration value="Permissions"/>
          <xsd:enumeration value="Outcomes - Questions"/>
          <xsd:enumeration value="Slide Des Req - Full Redraw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60E9A8-CB59-4B98-9642-F0E84D7BA3CF}">
  <ds:schemaRefs>
    <ds:schemaRef ds:uri="http://schemas.microsoft.com/office/2006/metadata/properties"/>
    <ds:schemaRef ds:uri="http://www.w3.org/2000/xmlns/"/>
    <ds:schemaRef ds:uri="d54cbe69-32bd-412a-b004-9152f949605e"/>
    <ds:schemaRef ds:uri="94bbcb3a-8054-4f57-96a6-693b66c1c212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259395-E72D-40BC-84BE-9FF290085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718F35-1179-451A-B1B5-186F18A5A70E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FDCB300F-E4DA-4CC2-996B-BB3EBE08686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54cbe69-32bd-412a-b004-9152f949605e"/>
    <ds:schemaRef ds:uri="94bbcb3a-8054-4f57-96a6-693b66c1c21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17418</TotalTime>
  <Words>5467</Words>
  <Application>Microsoft Office PowerPoint</Application>
  <PresentationFormat>Custom</PresentationFormat>
  <Paragraphs>1044</Paragraphs>
  <Slides>48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2017_HTAA_Diabetes</vt:lpstr>
      <vt:lpstr>4_2017_HTAA_Diabetes</vt:lpstr>
      <vt:lpstr>5_2017_HTAA_Diabetes</vt:lpstr>
      <vt:lpstr>1_2017_HTAA_Diabetes</vt:lpstr>
      <vt:lpstr>2_2017_HTAA_Diabetes</vt:lpstr>
      <vt:lpstr>PowerPoint Presentation</vt:lpstr>
      <vt:lpstr>Allogeneic Hematopoietic Cell Transplantation</vt:lpstr>
      <vt:lpstr>What Is GVHD?</vt:lpstr>
      <vt:lpstr>Acute and Chronic GVHD</vt:lpstr>
      <vt:lpstr>Pathophysiology of Chronic GVHD</vt:lpstr>
      <vt:lpstr>Pathophysiology of Chronic GVHD</vt:lpstr>
      <vt:lpstr>Pathophysiology of Chronic GVHD</vt:lpstr>
      <vt:lpstr>Pathophysiology of Chronic GVHD</vt:lpstr>
      <vt:lpstr>    Treatment goals in GVHD  </vt:lpstr>
      <vt:lpstr>Second-line cGVHD Treatment Options: Rituximab</vt:lpstr>
      <vt:lpstr>Second-line Chronic GVHD Treatment Options:  Low-Dose IL-2</vt:lpstr>
      <vt:lpstr>Phase IB/II Trial of Ibrutinib in cGVHD After Failure of Corticosteroids </vt:lpstr>
      <vt:lpstr>Heatmap of Change in Biomarker Levels  From Baseline by Time After Ibrutinib Dose</vt:lpstr>
      <vt:lpstr>Conclusions: Ibrutinib for cGVHD</vt:lpstr>
      <vt:lpstr>FDA approves ibrutinib for pediatric patients with chronic graft versus host disease, including a new oral suspension</vt:lpstr>
      <vt:lpstr>PowerPoint Presentation</vt:lpstr>
      <vt:lpstr>REACH3: Safety up to Wk 24</vt:lpstr>
      <vt:lpstr>REACH3: AEs Occurring in ≥10% of Patients up to Wk 24</vt:lpstr>
      <vt:lpstr>ROCK Is an Intracellular Integrator of Profibrotic Signals</vt:lpstr>
      <vt:lpstr>ROCKstar: Study Design</vt:lpstr>
      <vt:lpstr>ROCKstar: Safety </vt:lpstr>
      <vt:lpstr>ROCKstar: ORR (Primary Endpoint)</vt:lpstr>
      <vt:lpstr>ROCKstar: DoR</vt:lpstr>
      <vt:lpstr>ROCKstar: FFS</vt:lpstr>
      <vt:lpstr>ROCKstar: OS</vt:lpstr>
      <vt:lpstr>ROCKstar: Other Endpoints</vt:lpstr>
      <vt:lpstr>Abatacept for Steroid-Refractory  Chronic GVHD: Results From a Phase II  Clinical Trial</vt:lpstr>
      <vt:lpstr>Abatacept for Steroid-Refractory Chronic GVHD:  Results From a Phase II Clinical Trial</vt:lpstr>
      <vt:lpstr>Abatacept for Steroid-Refractory Chronic GVHD:  Study Design</vt:lpstr>
      <vt:lpstr>Abatacept for Steroid-Refractory Chronic GVHD: Baseliane Characteristics</vt:lpstr>
      <vt:lpstr>Abatacept for Steroid-Refractory Chronic GVHD:  Clinical Response</vt:lpstr>
      <vt:lpstr>Abatacept for Steroid-Refractory Chronic GVHD:  Safety</vt:lpstr>
      <vt:lpstr>Abatacept for Steroid-Refractory Chronic GVHD: Conclusions</vt:lpstr>
      <vt:lpstr>Phase I/II Study of Anti‒CSF-1R :Axatilimab</vt:lpstr>
      <vt:lpstr>Axatilimab in Heavily Pretreated Chronic GVHD: Background; Phase I/II Study of Anti‒CSF-1R </vt:lpstr>
      <vt:lpstr>Axatilimab in Chronic GVHD: Study Design</vt:lpstr>
      <vt:lpstr>Axatilimab in Chronic GVHD: Infection Rates</vt:lpstr>
      <vt:lpstr>Axatilimab in Chronic GVHD: Lee Symptom Scale</vt:lpstr>
      <vt:lpstr>Axatilimab in Chronic GVHD: Investigators’ Conclusions</vt:lpstr>
      <vt:lpstr>iNTEGRATE: Ibrutinib Plus Corticosteroids in Patients With New Onset Chronic GVHD</vt:lpstr>
      <vt:lpstr>PowerPoint Presentation</vt:lpstr>
      <vt:lpstr>PowerPoint Presentation</vt:lpstr>
      <vt:lpstr>PowerPoint Presentation</vt:lpstr>
      <vt:lpstr>PowerPoint Presentation</vt:lpstr>
      <vt:lpstr>Chronic GVHD With HCT: Conclusions</vt:lpstr>
      <vt:lpstr>How Are Physicians Choosing cGVHD Therapies?</vt:lpstr>
      <vt:lpstr>Shared Decision-Making: SHARE Approach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Chronic GVHD Therapy</dc:title>
  <dc:creator>Corey Cutler</dc:creator>
  <cp:lastModifiedBy>Lenovo</cp:lastModifiedBy>
  <cp:revision>188</cp:revision>
  <dcterms:created xsi:type="dcterms:W3CDTF">2021-12-25T01:55:50Z</dcterms:created>
  <dcterms:modified xsi:type="dcterms:W3CDTF">2023-02-16T09:49:18Z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0x010100A7A94DE5472BBC4FB2767B73172430FA</vt:lpwstr>
  </property>
  <property fmtid="{D5CDD505-2E9C-101B-9397-08002B2CF9AE}" pid="3" name="_dlc_DocIdItemGuid">
    <vt:lpwstr>a203791c-ead7-4810-aa23-1500ef1b9306</vt:lpwstr>
  </property>
</Properties>
</file>